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2.xml" ContentType="application/vnd.openxmlformats-officedocument.themeOverride+xml"/>
  <Override PartName="/ppt/notesSlides/notesSlide9.xml" ContentType="application/vnd.openxmlformats-officedocument.presentationml.notesSlide+xml"/>
  <Override PartName="/ppt/theme/themeOverride3.xml" ContentType="application/vnd.openxmlformats-officedocument.themeOverride+xml"/>
  <Override PartName="/ppt/notesSlides/notesSlide10.xml" ContentType="application/vnd.openxmlformats-officedocument.presentationml.notesSlide+xml"/>
  <Override PartName="/ppt/theme/themeOverride4.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6"/>
  </p:notesMasterIdLst>
  <p:handoutMasterIdLst>
    <p:handoutMasterId r:id="rId37"/>
  </p:handoutMasterIdLst>
  <p:sldIdLst>
    <p:sldId id="256" r:id="rId2"/>
    <p:sldId id="257" r:id="rId3"/>
    <p:sldId id="521" r:id="rId4"/>
    <p:sldId id="522" r:id="rId5"/>
    <p:sldId id="523" r:id="rId6"/>
    <p:sldId id="334" r:id="rId7"/>
    <p:sldId id="327" r:id="rId8"/>
    <p:sldId id="337" r:id="rId9"/>
    <p:sldId id="323" r:id="rId10"/>
    <p:sldId id="290" r:id="rId11"/>
    <p:sldId id="517" r:id="rId12"/>
    <p:sldId id="395" r:id="rId13"/>
    <p:sldId id="399" r:id="rId14"/>
    <p:sldId id="367" r:id="rId15"/>
    <p:sldId id="499" r:id="rId16"/>
    <p:sldId id="518" r:id="rId17"/>
    <p:sldId id="349" r:id="rId18"/>
    <p:sldId id="351" r:id="rId19"/>
    <p:sldId id="283" r:id="rId20"/>
    <p:sldId id="360" r:id="rId21"/>
    <p:sldId id="353" r:id="rId22"/>
    <p:sldId id="358" r:id="rId23"/>
    <p:sldId id="343" r:id="rId24"/>
    <p:sldId id="344" r:id="rId25"/>
    <p:sldId id="345" r:id="rId26"/>
    <p:sldId id="287" r:id="rId27"/>
    <p:sldId id="271" r:id="rId28"/>
    <p:sldId id="348" r:id="rId29"/>
    <p:sldId id="315" r:id="rId30"/>
    <p:sldId id="313" r:id="rId31"/>
    <p:sldId id="520" r:id="rId32"/>
    <p:sldId id="519" r:id="rId33"/>
    <p:sldId id="314" r:id="rId34"/>
    <p:sldId id="524" r:id="rId3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suneishi" initials="t" lastIdx="2" clrIdx="0">
    <p:extLst>
      <p:ext uri="{19B8F6BF-5375-455C-9EA6-DF929625EA0E}">
        <p15:presenceInfo xmlns:p15="http://schemas.microsoft.com/office/powerpoint/2012/main" userId="S-1-5-21-3742661916-3066957214-223544445-1139" providerId="AD"/>
      </p:ext>
    </p:extLst>
  </p:cmAuthor>
  <p:cmAuthor id="2" name="NAKAJIMA" initials="N" lastIdx="1" clrIdx="1">
    <p:extLst>
      <p:ext uri="{19B8F6BF-5375-455C-9EA6-DF929625EA0E}">
        <p15:presenceInfo xmlns:p15="http://schemas.microsoft.com/office/powerpoint/2012/main" userId="NAKAJIMA" providerId="None"/>
      </p:ext>
    </p:extLst>
  </p:cmAuthor>
  <p:cmAuthor id="3" name="ＫＦ" initials="ＫＦ" lastIdx="1" clrIdx="2">
    <p:extLst>
      <p:ext uri="{19B8F6BF-5375-455C-9EA6-DF929625EA0E}">
        <p15:presenceInfo xmlns:p15="http://schemas.microsoft.com/office/powerpoint/2012/main" userId="ＫＦ" providerId="None"/>
      </p:ext>
    </p:extLst>
  </p:cmAuthor>
  <p:cmAuthor id="4" name="翼 中嶋" initials="翼" lastIdx="1" clrIdx="3">
    <p:extLst>
      <p:ext uri="{19B8F6BF-5375-455C-9EA6-DF929625EA0E}">
        <p15:presenceInfo xmlns:p15="http://schemas.microsoft.com/office/powerpoint/2012/main" userId="d3bf9de52499033e" providerId="Windows Live"/>
      </p:ext>
    </p:extLst>
  </p:cmAuthor>
  <p:cmAuthor id="5" name="渡邉 健太郎" initials="渡邉" lastIdx="1" clrIdx="4">
    <p:extLst>
      <p:ext uri="{19B8F6BF-5375-455C-9EA6-DF929625EA0E}">
        <p15:presenceInfo xmlns:p15="http://schemas.microsoft.com/office/powerpoint/2012/main" userId="d9b48a719135b38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268" y="72"/>
      </p:cViewPr>
      <p:guideLst/>
    </p:cSldViewPr>
  </p:slideViewPr>
  <p:notesTextViewPr>
    <p:cViewPr>
      <p:scale>
        <a:sx n="1" d="1"/>
        <a:sy n="1" d="1"/>
      </p:scale>
      <p:origin x="0" y="0"/>
    </p:cViewPr>
  </p:notesTextViewPr>
  <p:notesViewPr>
    <p:cSldViewPr snapToGrid="0">
      <p:cViewPr varScale="1">
        <p:scale>
          <a:sx n="58" d="100"/>
          <a:sy n="58" d="100"/>
        </p:scale>
        <p:origin x="326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50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862BEE00-6A16-43E7-9322-52F2380EBCFB}" type="datetimeFigureOut">
              <a:rPr kumimoji="1" lang="ja-JP" altLang="en-US" smtClean="0"/>
              <a:t>2023/2/3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96774131-6F26-4087-A820-D3B158A78832}" type="slidenum">
              <a:rPr kumimoji="1" lang="ja-JP" altLang="en-US" smtClean="0"/>
              <a:t>‹#›</a:t>
            </a:fld>
            <a:endParaRPr kumimoji="1" lang="ja-JP" altLang="en-US"/>
          </a:p>
        </p:txBody>
      </p:sp>
    </p:spTree>
    <p:extLst>
      <p:ext uri="{BB962C8B-B14F-4D97-AF65-F5344CB8AC3E}">
        <p14:creationId xmlns:p14="http://schemas.microsoft.com/office/powerpoint/2010/main" val="10948939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D47AA02-F2EA-44BB-AC15-EC702EBC8EF8}" type="slidenum">
              <a:rPr kumimoji="1" lang="ja-JP" altLang="en-US" smtClean="0"/>
              <a:pPr/>
              <a:t>3</a:t>
            </a:fld>
            <a:endParaRPr kumimoji="1" lang="ja-JP" altLang="en-US"/>
          </a:p>
        </p:txBody>
      </p:sp>
    </p:spTree>
    <p:extLst>
      <p:ext uri="{BB962C8B-B14F-4D97-AF65-F5344CB8AC3E}">
        <p14:creationId xmlns:p14="http://schemas.microsoft.com/office/powerpoint/2010/main" val="3442777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5058" name="スライド イメージ プレースホルダー 1">
            <a:extLst>
              <a:ext uri="{FF2B5EF4-FFF2-40B4-BE49-F238E27FC236}">
                <a16:creationId xmlns:a16="http://schemas.microsoft.com/office/drawing/2014/main" id="{0AB2CD87-F97F-4A30-B8CE-DB484234DC66}"/>
              </a:ext>
            </a:extLst>
          </p:cNvPr>
          <p:cNvSpPr>
            <a:spLocks noGrp="1" noRot="1" noChangeAspect="1" noTextEdit="1"/>
          </p:cNvSpPr>
          <p:nvPr>
            <p:ph type="sldImg"/>
          </p:nvPr>
        </p:nvSpPr>
        <p:spPr>
          <a:noFill/>
          <a:ln>
            <a:solidFill>
              <a:srgbClr val="000000"/>
            </a:solidFill>
            <a:miter lim="800000"/>
            <a:headEnd/>
            <a:tailEnd/>
          </a:ln>
        </p:spPr>
      </p:sp>
      <p:sp>
        <p:nvSpPr>
          <p:cNvPr id="45059" name="ノート プレースホルダー 2">
            <a:extLst>
              <a:ext uri="{FF2B5EF4-FFF2-40B4-BE49-F238E27FC236}">
                <a16:creationId xmlns:a16="http://schemas.microsoft.com/office/drawing/2014/main" id="{8DCF43CA-2193-4ECA-817E-F58658E98A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ja-JP" altLang="en-US" dirty="0"/>
          </a:p>
        </p:txBody>
      </p:sp>
      <p:sp>
        <p:nvSpPr>
          <p:cNvPr id="45060" name="スライド番号プレースホルダー 3">
            <a:extLst>
              <a:ext uri="{FF2B5EF4-FFF2-40B4-BE49-F238E27FC236}">
                <a16:creationId xmlns:a16="http://schemas.microsoft.com/office/drawing/2014/main" id="{0408666D-1262-4136-8713-DD01C1A50320}"/>
              </a:ext>
            </a:extLst>
          </p:cNvPr>
          <p:cNvSpPr txBox="1">
            <a:spLocks noGrp="1" noChangeArrowheads="1"/>
          </p:cNvSpPr>
          <p:nvPr/>
        </p:nvSpPr>
        <p:spPr bwMode="auto">
          <a:xfrm>
            <a:off x="3890517" y="9497945"/>
            <a:ext cx="2977648" cy="500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11" rIns="92221" bIns="46111" anchor="b"/>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algn="r" eaLnBrk="1" hangingPunct="1"/>
            <a:fld id="{C1AD835B-2187-4EF2-B5A2-EA14A20063F0}" type="slidenum">
              <a:rPr lang="ja-JP" altLang="en-US" sz="1200"/>
              <a:pPr algn="r" eaLnBrk="1" hangingPunct="1"/>
              <a:t>14</a:t>
            </a:fld>
            <a:endParaRPr lang="ja-JP" altLang="en-US" sz="1200"/>
          </a:p>
        </p:txBody>
      </p:sp>
    </p:spTree>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選手の前でミスをした選手を殴ったり、人格を否定するような言葉を投げかけることで、殴られた選手だけでなく、これを見ている選手の人格形成に良い影響を与えていますか？</a:t>
            </a:r>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16</a:t>
            </a:fld>
            <a:endParaRPr kumimoji="1" lang="ja-JP" altLang="en-US"/>
          </a:p>
        </p:txBody>
      </p:sp>
    </p:spTree>
    <p:extLst>
      <p:ext uri="{BB962C8B-B14F-4D97-AF65-F5344CB8AC3E}">
        <p14:creationId xmlns:p14="http://schemas.microsoft.com/office/powerpoint/2010/main" val="778806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17</a:t>
            </a:fld>
            <a:endParaRPr kumimoji="1" lang="ja-JP" altLang="en-US"/>
          </a:p>
        </p:txBody>
      </p:sp>
    </p:spTree>
    <p:extLst>
      <p:ext uri="{BB962C8B-B14F-4D97-AF65-F5344CB8AC3E}">
        <p14:creationId xmlns:p14="http://schemas.microsoft.com/office/powerpoint/2010/main" val="44829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ⅰ</a:t>
            </a:r>
            <a:r>
              <a:rPr kumimoji="1" lang="ja-JP" altLang="en-US" dirty="0"/>
              <a:t>について：試合における勝利だけに価値があるという考え方（勝利至上主義）は必ずしも子どもの最善の利益にはつながらないこと、また生涯にわたる子どものスポーツの参加を促進することにはならないことに留意する</a:t>
            </a:r>
            <a:endParaRPr kumimoji="1" lang="en-US" altLang="ja-JP" dirty="0"/>
          </a:p>
          <a:p>
            <a:r>
              <a:rPr kumimoji="1" lang="ja-JP" altLang="en-US" dirty="0"/>
              <a:t>・</a:t>
            </a:r>
            <a:r>
              <a:rPr kumimoji="1" lang="en-US" altLang="ja-JP" dirty="0"/>
              <a:t>ⅱ</a:t>
            </a:r>
            <a:r>
              <a:rPr kumimoji="1" lang="ja-JP" altLang="en-US" dirty="0"/>
              <a:t>について：年齢、及び成熟度に配慮の上、子どもが試合や練習への要望や不快感を含め、自分に影響を与えるすべての事項に自由に意見を述べることを尊重する。トップアスリートを目指す子ども、レジャー、レクリエーションとしてスポーツを楽しみたい子どもを含め、スポーツとの関わり方、楽しみ方に関する子どもの意見を尊重する</a:t>
            </a:r>
            <a:endParaRPr kumimoji="1" lang="en-US" altLang="ja-JP" dirty="0"/>
          </a:p>
          <a:p>
            <a:r>
              <a:rPr kumimoji="1" lang="ja-JP" altLang="en-US" dirty="0"/>
              <a:t>・</a:t>
            </a:r>
            <a:r>
              <a:rPr kumimoji="1" lang="en-US" altLang="ja-JP" dirty="0"/>
              <a:t>ⅳ</a:t>
            </a:r>
            <a:r>
              <a:rPr kumimoji="1" lang="ja-JP" altLang="en-US" dirty="0"/>
              <a:t>について：スポーツに関わる、子供に対するあらゆる形態の暴力、虐待を撲滅し、その他子どもの権利に悪影響を与える問題に対処する</a:t>
            </a:r>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18</a:t>
            </a:fld>
            <a:endParaRPr kumimoji="1" lang="ja-JP" altLang="en-US"/>
          </a:p>
        </p:txBody>
      </p:sp>
    </p:spTree>
    <p:extLst>
      <p:ext uri="{BB962C8B-B14F-4D97-AF65-F5344CB8AC3E}">
        <p14:creationId xmlns:p14="http://schemas.microsoft.com/office/powerpoint/2010/main" val="3833149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19</a:t>
            </a:fld>
            <a:endParaRPr kumimoji="1" lang="ja-JP" altLang="en-US"/>
          </a:p>
        </p:txBody>
      </p:sp>
    </p:spTree>
    <p:extLst>
      <p:ext uri="{BB962C8B-B14F-4D97-AF65-F5344CB8AC3E}">
        <p14:creationId xmlns:p14="http://schemas.microsoft.com/office/powerpoint/2010/main" val="4158508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20</a:t>
            </a:fld>
            <a:endParaRPr kumimoji="1" lang="ja-JP" altLang="en-US"/>
          </a:p>
        </p:txBody>
      </p:sp>
    </p:spTree>
    <p:extLst>
      <p:ext uri="{BB962C8B-B14F-4D97-AF65-F5344CB8AC3E}">
        <p14:creationId xmlns:p14="http://schemas.microsoft.com/office/powerpoint/2010/main" val="1889144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21</a:t>
            </a:fld>
            <a:endParaRPr kumimoji="1" lang="ja-JP" altLang="en-US"/>
          </a:p>
        </p:txBody>
      </p:sp>
    </p:spTree>
    <p:extLst>
      <p:ext uri="{BB962C8B-B14F-4D97-AF65-F5344CB8AC3E}">
        <p14:creationId xmlns:p14="http://schemas.microsoft.com/office/powerpoint/2010/main" val="2581946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22</a:t>
            </a:fld>
            <a:endParaRPr kumimoji="1" lang="ja-JP" altLang="en-US"/>
          </a:p>
        </p:txBody>
      </p:sp>
    </p:spTree>
    <p:extLst>
      <p:ext uri="{BB962C8B-B14F-4D97-AF65-F5344CB8AC3E}">
        <p14:creationId xmlns:p14="http://schemas.microsoft.com/office/powerpoint/2010/main" val="952738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暴力・セクハラ・パワハラ→プレーヤーの権利や尊厳や人格を尊重した指導といえるでしょうか？</a:t>
            </a:r>
            <a:endParaRPr kumimoji="1" lang="en-US" altLang="ja-JP" dirty="0"/>
          </a:p>
          <a:p>
            <a:r>
              <a:rPr kumimoji="1" lang="ja-JP" altLang="en-US" dirty="0"/>
              <a:t>相互尊敬ではなく、むしろ人格を無視した指導（一方的な指導）といえるのではないでしょうか。</a:t>
            </a:r>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23</a:t>
            </a:fld>
            <a:endParaRPr kumimoji="1" lang="ja-JP" altLang="en-US"/>
          </a:p>
        </p:txBody>
      </p:sp>
    </p:spTree>
    <p:extLst>
      <p:ext uri="{BB962C8B-B14F-4D97-AF65-F5344CB8AC3E}">
        <p14:creationId xmlns:p14="http://schemas.microsoft.com/office/powerpoint/2010/main" val="447721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「互いに話し合い」とあるが、暴力やパワハラを行う指導者との間で話し合いはできるでしょうか。</a:t>
            </a:r>
            <a:endParaRPr kumimoji="1" lang="en-US" altLang="ja-JP" dirty="0"/>
          </a:p>
          <a:p>
            <a:r>
              <a:rPr kumimoji="1" lang="ja-JP" altLang="en-US" dirty="0"/>
              <a:t>むしろ、指導者に怯え、その指示に従うしかない、と考え、表面上は相互理解ができている、と思っているだけなのではないでしょうか。</a:t>
            </a:r>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24</a:t>
            </a:fld>
            <a:endParaRPr kumimoji="1" lang="ja-JP" altLang="en-US"/>
          </a:p>
        </p:txBody>
      </p:sp>
    </p:spTree>
    <p:extLst>
      <p:ext uri="{BB962C8B-B14F-4D97-AF65-F5344CB8AC3E}">
        <p14:creationId xmlns:p14="http://schemas.microsoft.com/office/powerpoint/2010/main" val="3216430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D47AA02-F2EA-44BB-AC15-EC702EBC8EF8}" type="slidenum">
              <a:rPr kumimoji="1" lang="ja-JP" altLang="en-US" smtClean="0"/>
              <a:pPr/>
              <a:t>4</a:t>
            </a:fld>
            <a:endParaRPr kumimoji="1" lang="ja-JP" altLang="en-US"/>
          </a:p>
        </p:txBody>
      </p:sp>
    </p:spTree>
    <p:extLst>
      <p:ext uri="{BB962C8B-B14F-4D97-AF65-F5344CB8AC3E}">
        <p14:creationId xmlns:p14="http://schemas.microsoft.com/office/powerpoint/2010/main" val="422306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・特に小学生：指導者による一方的な暴力や威圧的な暴言、パワハラ→抑圧されてしまう（何もいえない）</a:t>
            </a:r>
            <a:endParaRPr kumimoji="1" lang="en-US" altLang="ja-JP" dirty="0"/>
          </a:p>
          <a:p>
            <a:r>
              <a:rPr kumimoji="1" lang="ja-JP" altLang="en-US" dirty="0"/>
              <a:t>・このような形で結果が出る→これが正しい指導方法だと保護者も思い込む→言い出せない雰囲気（結果を出しているのに、反対するのか！）</a:t>
            </a:r>
            <a:endParaRPr kumimoji="1" lang="en-US" altLang="ja-JP" dirty="0"/>
          </a:p>
          <a:p>
            <a:r>
              <a:rPr kumimoji="1" lang="ja-JP" altLang="en-US" dirty="0"/>
              <a:t>・よく、「子どもたちも僕を信じてくれている」と言っている。でもそれは、子どもたちは指導者による暴力・パワハラに耐えることが成長につながる唯一の道（他にない）であると信じるしかなかったからではないか。</a:t>
            </a:r>
            <a:endParaRPr kumimoji="1" lang="en-US" altLang="ja-JP" dirty="0"/>
          </a:p>
          <a:p>
            <a:r>
              <a:rPr kumimoji="1" lang="ja-JP" altLang="en-US" dirty="0"/>
              <a:t>・子どもたちのことを第一に考えるのであれば、暴力がない指導でも信頼関係を築き、指導者を信頼してもらうことが十分可能ではないか。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25</a:t>
            </a:fld>
            <a:endParaRPr kumimoji="1" lang="ja-JP" altLang="en-US"/>
          </a:p>
        </p:txBody>
      </p:sp>
    </p:spTree>
    <p:extLst>
      <p:ext uri="{BB962C8B-B14F-4D97-AF65-F5344CB8AC3E}">
        <p14:creationId xmlns:p14="http://schemas.microsoft.com/office/powerpoint/2010/main" val="2409043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693073" y="4433121"/>
            <a:ext cx="5544587" cy="3108942"/>
          </a:xfrm>
          <a:prstGeom prst="rect">
            <a:avLst/>
          </a:prstGeom>
        </p:spPr>
        <p:txBody>
          <a:bodyPr spcFirstLastPara="1" wrap="square" lIns="92220" tIns="46098" rIns="92220" bIns="46098" anchor="t" anchorCtr="0">
            <a:noAutofit/>
          </a:bodyPr>
          <a:lstStyle/>
          <a:p>
            <a:r>
              <a:rPr lang="ja-JP" altLang="en-US" dirty="0"/>
              <a:t>ガバナンスコードの中で、「なぜ不正行為が生じるのか」といった内容に言及がされているので、若干説明したい。</a:t>
            </a:r>
            <a:endParaRPr lang="en-US" altLang="ja-JP" dirty="0"/>
          </a:p>
          <a:p>
            <a:r>
              <a:rPr lang="en-US" altLang="ja-JP" dirty="0"/>
              <a:t>JSC</a:t>
            </a:r>
            <a:r>
              <a:rPr lang="ja-JP" altLang="en-US" dirty="0"/>
              <a:t>：「スポーツコンプライアンス評価指標」を開発</a:t>
            </a:r>
            <a:endParaRPr lang="en-US" altLang="ja-JP" dirty="0"/>
          </a:p>
          <a:p>
            <a:r>
              <a:rPr lang="ja-JP" altLang="en-US" dirty="0"/>
              <a:t>→これは、「動機・プレッシャ」「機会」「正当化」の</a:t>
            </a:r>
            <a:r>
              <a:rPr lang="en-US" altLang="ja-JP" dirty="0"/>
              <a:t>3</a:t>
            </a:r>
            <a:r>
              <a:rPr lang="ja-JP" altLang="en-US" dirty="0"/>
              <a:t>要素がそろったときに不正が行われるリスクが高いとする考え方</a:t>
            </a:r>
            <a:endParaRPr lang="en-US" altLang="ja-JP" dirty="0"/>
          </a:p>
          <a:p>
            <a:r>
              <a:rPr lang="ja-JP" altLang="en-US" dirty="0"/>
              <a:t>これらの要素は連動、不正行為のきっかけは</a:t>
            </a:r>
            <a:r>
              <a:rPr lang="en-US" altLang="ja-JP" dirty="0"/>
              <a:t>3</a:t>
            </a:r>
            <a:r>
              <a:rPr lang="ja-JP" altLang="en-US" dirty="0"/>
              <a:t>要素のどこからでも生じ得る。</a:t>
            </a:r>
            <a:endParaRPr lang="en-US" altLang="ja-JP" dirty="0"/>
          </a:p>
          <a:p>
            <a:r>
              <a:rPr lang="ja-JP" altLang="en-US" dirty="0"/>
              <a:t>「機会」があれば「動機」を呼び起こし、自らの行為を「正当化」</a:t>
            </a:r>
            <a:endParaRPr lang="en-US" altLang="ja-JP" dirty="0"/>
          </a:p>
          <a:p>
            <a:r>
              <a:rPr lang="ja-JP" altLang="en-US" dirty="0"/>
              <a:t>「動機」があれば「機会」を探し、「正当化しようとする</a:t>
            </a:r>
            <a:endParaRPr lang="en-US" altLang="ja-JP" dirty="0"/>
          </a:p>
          <a:p>
            <a:r>
              <a:rPr lang="ja-JP" altLang="en-US" dirty="0"/>
              <a:t>「正当化」された理由があれば、「動機」が生まれ、「機会」を探し求める</a:t>
            </a:r>
            <a:endParaRPr lang="en-US" altLang="ja-JP" dirty="0"/>
          </a:p>
          <a:p>
            <a:r>
              <a:rPr lang="ja-JP" altLang="en-US" dirty="0"/>
              <a:t>ＮＦでは国際大会での成績を求められる一方、人的・財政的には厳しいところが多く、期待に対するプレッシャ＾・動機が生じやすい条件あり</a:t>
            </a:r>
            <a:endParaRPr lang="en-US" altLang="ja-JP" dirty="0"/>
          </a:p>
          <a:p>
            <a:r>
              <a:rPr lang="ja-JP" altLang="en-US" dirty="0"/>
              <a:t>→これらを防止するために、コンプライアンス意識の徹底、浸透を図る必要性</a:t>
            </a:r>
            <a:endParaRPr lang="en-US" altLang="ja-JP" dirty="0"/>
          </a:p>
          <a:p>
            <a:endParaRPr dirty="0"/>
          </a:p>
        </p:txBody>
      </p:sp>
      <p:sp>
        <p:nvSpPr>
          <p:cNvPr id="115" name="Google Shape;115;p4:notes"/>
          <p:cNvSpPr>
            <a:spLocks noGrp="1" noRot="1" noChangeAspect="1"/>
          </p:cNvSpPr>
          <p:nvPr>
            <p:ph type="sldImg" idx="2"/>
          </p:nvPr>
        </p:nvSpPr>
        <p:spPr>
          <a:xfrm>
            <a:off x="701675" y="1150938"/>
            <a:ext cx="5527675" cy="310991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7758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27</a:t>
            </a:fld>
            <a:endParaRPr kumimoji="1" lang="ja-JP" altLang="en-US"/>
          </a:p>
        </p:txBody>
      </p:sp>
    </p:spTree>
    <p:extLst>
      <p:ext uri="{BB962C8B-B14F-4D97-AF65-F5344CB8AC3E}">
        <p14:creationId xmlns:p14="http://schemas.microsoft.com/office/powerpoint/2010/main" val="17858839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28</a:t>
            </a:fld>
            <a:endParaRPr kumimoji="1" lang="ja-JP" altLang="en-US"/>
          </a:p>
        </p:txBody>
      </p:sp>
    </p:spTree>
    <p:extLst>
      <p:ext uri="{BB962C8B-B14F-4D97-AF65-F5344CB8AC3E}">
        <p14:creationId xmlns:p14="http://schemas.microsoft.com/office/powerpoint/2010/main" val="3950196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学習⇒過去の経験・知識だけでは通用しない</a:t>
            </a:r>
            <a:endParaRPr kumimoji="1" lang="en-US" altLang="ja-JP" dirty="0"/>
          </a:p>
          <a:p>
            <a:r>
              <a:rPr kumimoji="1" lang="ja-JP" altLang="en-US" dirty="0"/>
              <a:t>哲学・倫理、内発的動機づけ、言語的・非言語的コミュニケーション、リスクマネジメント</a:t>
            </a:r>
            <a:endParaRPr kumimoji="1" lang="en-US" altLang="ja-JP" dirty="0"/>
          </a:p>
          <a:p>
            <a:r>
              <a:rPr kumimoji="1" lang="ja-JP" altLang="en-US" dirty="0"/>
              <a:t>コーチングに必要な医科学の知識</a:t>
            </a:r>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29</a:t>
            </a:fld>
            <a:endParaRPr kumimoji="1" lang="ja-JP" altLang="en-US"/>
          </a:p>
        </p:txBody>
      </p:sp>
    </p:spTree>
    <p:extLst>
      <p:ext uri="{BB962C8B-B14F-4D97-AF65-F5344CB8AC3E}">
        <p14:creationId xmlns:p14="http://schemas.microsoft.com/office/powerpoint/2010/main" val="3812902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30</a:t>
            </a:fld>
            <a:endParaRPr kumimoji="1" lang="ja-JP" altLang="en-US"/>
          </a:p>
        </p:txBody>
      </p:sp>
    </p:spTree>
    <p:extLst>
      <p:ext uri="{BB962C8B-B14F-4D97-AF65-F5344CB8AC3E}">
        <p14:creationId xmlns:p14="http://schemas.microsoft.com/office/powerpoint/2010/main" val="25994354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31</a:t>
            </a:fld>
            <a:endParaRPr kumimoji="1" lang="ja-JP" altLang="en-US"/>
          </a:p>
        </p:txBody>
      </p:sp>
    </p:spTree>
    <p:extLst>
      <p:ext uri="{BB962C8B-B14F-4D97-AF65-F5344CB8AC3E}">
        <p14:creationId xmlns:p14="http://schemas.microsoft.com/office/powerpoint/2010/main" val="2342511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FB667E1-E601-4AAF-B95C-B25720D70A60}" type="slidenum">
              <a:rPr lang="en-US" altLang="ja-JP" smtClean="0"/>
              <a:t>32</a:t>
            </a:fld>
            <a:endParaRPr kumimoji="1" lang="ja-JP" altLang="en-US"/>
          </a:p>
        </p:txBody>
      </p:sp>
    </p:spTree>
    <p:extLst>
      <p:ext uri="{BB962C8B-B14F-4D97-AF65-F5344CB8AC3E}">
        <p14:creationId xmlns:p14="http://schemas.microsoft.com/office/powerpoint/2010/main" val="857347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D47AA02-F2EA-44BB-AC15-EC702EBC8EF8}" type="slidenum">
              <a:rPr kumimoji="1" lang="ja-JP" altLang="en-US" smtClean="0"/>
              <a:pPr/>
              <a:t>5</a:t>
            </a:fld>
            <a:endParaRPr kumimoji="1" lang="ja-JP" altLang="en-US"/>
          </a:p>
        </p:txBody>
      </p:sp>
    </p:spTree>
    <p:extLst>
      <p:ext uri="{BB962C8B-B14F-4D97-AF65-F5344CB8AC3E}">
        <p14:creationId xmlns:p14="http://schemas.microsoft.com/office/powerpoint/2010/main" val="1921848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D47AA02-F2EA-44BB-AC15-EC702EBC8EF8}" type="slidenum">
              <a:rPr kumimoji="1" lang="ja-JP" altLang="en-US" smtClean="0"/>
              <a:pPr/>
              <a:t>6</a:t>
            </a:fld>
            <a:endParaRPr kumimoji="1" lang="ja-JP" altLang="en-US"/>
          </a:p>
        </p:txBody>
      </p:sp>
    </p:spTree>
    <p:extLst>
      <p:ext uri="{BB962C8B-B14F-4D97-AF65-F5344CB8AC3E}">
        <p14:creationId xmlns:p14="http://schemas.microsoft.com/office/powerpoint/2010/main" val="4257232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1640D511-4843-4976-9E4D-CFAEC5DF1FE2}"/>
              </a:ext>
            </a:extLst>
          </p:cNvPr>
          <p:cNvSpPr>
            <a:spLocks noGrp="1" noRot="1" noChangeAspect="1" noTextEdit="1"/>
          </p:cNvSpPr>
          <p:nvPr>
            <p:ph type="sldImg"/>
          </p:nvPr>
        </p:nvSpPr>
        <p:spPr>
          <a:noFill/>
          <a:ln>
            <a:solidFill>
              <a:srgbClr val="000000"/>
            </a:solidFill>
            <a:miter lim="800000"/>
            <a:headEnd/>
            <a:tailEnd/>
          </a:ln>
        </p:spPr>
      </p:sp>
      <p:sp>
        <p:nvSpPr>
          <p:cNvPr id="44035" name="ノート プレースホルダー 2">
            <a:extLst>
              <a:ext uri="{FF2B5EF4-FFF2-40B4-BE49-F238E27FC236}">
                <a16:creationId xmlns:a16="http://schemas.microsoft.com/office/drawing/2014/main" id="{B4F82B58-C649-4157-B782-270F112D9B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ja-JP" altLang="en-US" dirty="0"/>
          </a:p>
        </p:txBody>
      </p:sp>
      <p:sp>
        <p:nvSpPr>
          <p:cNvPr id="44036" name="スライド番号プレースホルダー 3">
            <a:extLst>
              <a:ext uri="{FF2B5EF4-FFF2-40B4-BE49-F238E27FC236}">
                <a16:creationId xmlns:a16="http://schemas.microsoft.com/office/drawing/2014/main" id="{1BCE24B7-ACFD-4084-B9D9-766CD3C3A065}"/>
              </a:ext>
            </a:extLst>
          </p:cNvPr>
          <p:cNvSpPr txBox="1">
            <a:spLocks noGrp="1" noChangeArrowheads="1"/>
          </p:cNvSpPr>
          <p:nvPr/>
        </p:nvSpPr>
        <p:spPr bwMode="auto">
          <a:xfrm>
            <a:off x="3861698" y="10324069"/>
            <a:ext cx="2955592" cy="544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11" rIns="92221" bIns="46111" anchor="b"/>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algn="r" eaLnBrk="1" hangingPunct="1"/>
            <a:fld id="{38717D54-23CE-44D4-AEC4-478F81D83CA5}" type="slidenum">
              <a:rPr lang="ja-JP" altLang="en-US" sz="1200"/>
              <a:pPr algn="r" eaLnBrk="1" hangingPunct="1"/>
              <a:t>9</a:t>
            </a:fld>
            <a:endParaRPr lang="ja-JP" altLang="en-US" sz="1200"/>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株式会社も利害関係者は多く存在するが、その主な対象は株主となる。</a:t>
            </a:r>
            <a:endParaRPr kumimoji="1" lang="en-US" altLang="ja-JP" dirty="0"/>
          </a:p>
          <a:p>
            <a:r>
              <a:rPr kumimoji="1" lang="ja-JP" altLang="en-US" dirty="0"/>
              <a:t>一方で、スポーツ団体には、選手、指導者だけでなく、ファンやスポンサー、メディア、国・自治体等といった様々な利害関係者がいる。</a:t>
            </a:r>
            <a:endParaRPr kumimoji="1" lang="en-US" altLang="ja-JP" dirty="0"/>
          </a:p>
          <a:p>
            <a:endParaRPr kumimoji="1" lang="en-US" altLang="ja-JP" dirty="0"/>
          </a:p>
          <a:p>
            <a:r>
              <a:rPr kumimoji="1" lang="ja-JP" altLang="en-US" dirty="0"/>
              <a:t>また、スポーツ団体は、補助金という形で公的な支援を得ている。その原資として、税金が投入されている場合も当然あり、国や納税者からもその活動には目が向けられている。</a:t>
            </a:r>
            <a:endParaRPr kumimoji="1" lang="en-US" altLang="ja-JP" dirty="0"/>
          </a:p>
          <a:p>
            <a:endParaRPr kumimoji="1" lang="en-US" altLang="ja-JP" dirty="0"/>
          </a:p>
          <a:p>
            <a:r>
              <a:rPr kumimoji="1" lang="ja-JP" altLang="en-US" dirty="0"/>
              <a:t>そして、２０２０東京大会など、様々なスポーツイベントが開催され、スポーツに対する注目度が格段に上がっている状態にある。</a:t>
            </a:r>
            <a:endParaRPr kumimoji="1" lang="en-US" altLang="ja-JP" dirty="0"/>
          </a:p>
          <a:p>
            <a:endParaRPr kumimoji="1" lang="en-US" altLang="ja-JP" dirty="0"/>
          </a:p>
          <a:p>
            <a:r>
              <a:rPr kumimoji="1" lang="ja-JP" altLang="en-US" dirty="0"/>
              <a:t>このように、スポーツ団体は、今、様々なステークホルダーから注目される存在となっている。このような状況で、その関係者がコンプライアンス違反をすることで、</a:t>
            </a:r>
            <a:endParaRPr kumimoji="1" lang="en-US" altLang="ja-JP" dirty="0"/>
          </a:p>
          <a:p>
            <a:r>
              <a:rPr kumimoji="1" lang="ja-JP" altLang="en-US" dirty="0"/>
              <a:t>競技団体全体に対し大きな影響を与えることが考えられる。</a:t>
            </a:r>
            <a:endParaRPr kumimoji="1" lang="en-US" altLang="ja-JP" dirty="0"/>
          </a:p>
        </p:txBody>
      </p:sp>
      <p:sp>
        <p:nvSpPr>
          <p:cNvPr id="4" name="スライド番号プレースホルダー 3"/>
          <p:cNvSpPr>
            <a:spLocks noGrp="1"/>
          </p:cNvSpPr>
          <p:nvPr>
            <p:ph type="sldNum" sz="quarter" idx="5"/>
          </p:nvPr>
        </p:nvSpPr>
        <p:spPr/>
        <p:txBody>
          <a:bodyPr/>
          <a:lstStyle/>
          <a:p>
            <a:fld id="{48A1EE3E-0734-4FA7-8F4E-AD0B59DF0823}" type="slidenum">
              <a:rPr kumimoji="1" lang="ja-JP" altLang="en-US" smtClean="0"/>
              <a:t>10</a:t>
            </a:fld>
            <a:endParaRPr kumimoji="1" lang="ja-JP" altLang="en-US"/>
          </a:p>
        </p:txBody>
      </p:sp>
    </p:spTree>
    <p:extLst>
      <p:ext uri="{BB962C8B-B14F-4D97-AF65-F5344CB8AC3E}">
        <p14:creationId xmlns:p14="http://schemas.microsoft.com/office/powerpoint/2010/main" val="2989137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株式会社も利害関係者は多く存在するが、その主な対象は株主となる。</a:t>
            </a:r>
            <a:endParaRPr kumimoji="1" lang="en-US" altLang="ja-JP" dirty="0"/>
          </a:p>
          <a:p>
            <a:r>
              <a:rPr kumimoji="1" lang="ja-JP" altLang="en-US" dirty="0"/>
              <a:t>一方で、スポーツ団体には、選手、指導者だけでなく、ファンやスポンサー、メディア、国・自治体等といった様々な利害関係者がいる。</a:t>
            </a:r>
            <a:endParaRPr kumimoji="1" lang="en-US" altLang="ja-JP" dirty="0"/>
          </a:p>
          <a:p>
            <a:endParaRPr kumimoji="1" lang="en-US" altLang="ja-JP" dirty="0"/>
          </a:p>
          <a:p>
            <a:r>
              <a:rPr kumimoji="1" lang="ja-JP" altLang="en-US" dirty="0"/>
              <a:t>また、スポーツ団体は、補助金という形で公的な支援を得ている。その原資として、税金が投入されている場合も当然あり、国や納税者からもその活動には目が向けられている。</a:t>
            </a:r>
            <a:endParaRPr kumimoji="1" lang="en-US" altLang="ja-JP" dirty="0"/>
          </a:p>
          <a:p>
            <a:endParaRPr kumimoji="1" lang="en-US" altLang="ja-JP" dirty="0"/>
          </a:p>
          <a:p>
            <a:r>
              <a:rPr kumimoji="1" lang="ja-JP" altLang="en-US" dirty="0"/>
              <a:t>そして、２０２０東京大会など、様々なスポーツイベントが開催され、スポーツに対する注目度が格段に上がっている状態にある。</a:t>
            </a:r>
            <a:endParaRPr kumimoji="1" lang="en-US" altLang="ja-JP" dirty="0"/>
          </a:p>
          <a:p>
            <a:endParaRPr kumimoji="1" lang="en-US" altLang="ja-JP" dirty="0"/>
          </a:p>
          <a:p>
            <a:r>
              <a:rPr kumimoji="1" lang="ja-JP" altLang="en-US" dirty="0"/>
              <a:t>このように、スポーツ団体は、今、様々なステークホルダーから注目される存在となっている。このような状況で、その関係者がコンプライアンス違反をすることで、</a:t>
            </a:r>
            <a:endParaRPr kumimoji="1" lang="en-US" altLang="ja-JP" dirty="0"/>
          </a:p>
          <a:p>
            <a:r>
              <a:rPr kumimoji="1" lang="ja-JP" altLang="en-US" dirty="0"/>
              <a:t>競技団体全体に対し大きな影響を与えることが考えられる。</a:t>
            </a:r>
            <a:endParaRPr kumimoji="1" lang="en-US" altLang="ja-JP" dirty="0"/>
          </a:p>
        </p:txBody>
      </p:sp>
      <p:sp>
        <p:nvSpPr>
          <p:cNvPr id="4" name="スライド番号プレースホルダー 3"/>
          <p:cNvSpPr>
            <a:spLocks noGrp="1"/>
          </p:cNvSpPr>
          <p:nvPr>
            <p:ph type="sldNum" sz="quarter" idx="5"/>
          </p:nvPr>
        </p:nvSpPr>
        <p:spPr/>
        <p:txBody>
          <a:bodyPr/>
          <a:lstStyle/>
          <a:p>
            <a:fld id="{48A1EE3E-0734-4FA7-8F4E-AD0B59DF0823}" type="slidenum">
              <a:rPr kumimoji="1" lang="ja-JP" altLang="en-US" smtClean="0"/>
              <a:t>11</a:t>
            </a:fld>
            <a:endParaRPr kumimoji="1" lang="ja-JP" altLang="en-US"/>
          </a:p>
        </p:txBody>
      </p:sp>
    </p:spTree>
    <p:extLst>
      <p:ext uri="{BB962C8B-B14F-4D97-AF65-F5344CB8AC3E}">
        <p14:creationId xmlns:p14="http://schemas.microsoft.com/office/powerpoint/2010/main" val="4141465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1640D511-4843-4976-9E4D-CFAEC5DF1FE2}"/>
              </a:ext>
            </a:extLst>
          </p:cNvPr>
          <p:cNvSpPr>
            <a:spLocks noGrp="1" noRot="1" noChangeAspect="1" noTextEdit="1"/>
          </p:cNvSpPr>
          <p:nvPr>
            <p:ph type="sldImg"/>
          </p:nvPr>
        </p:nvSpPr>
        <p:spPr>
          <a:noFill/>
          <a:ln>
            <a:solidFill>
              <a:srgbClr val="000000"/>
            </a:solidFill>
            <a:miter lim="800000"/>
            <a:headEnd/>
            <a:tailEnd/>
          </a:ln>
        </p:spPr>
      </p:sp>
      <p:sp>
        <p:nvSpPr>
          <p:cNvPr id="44035" name="ノート プレースホルダー 2">
            <a:extLst>
              <a:ext uri="{FF2B5EF4-FFF2-40B4-BE49-F238E27FC236}">
                <a16:creationId xmlns:a16="http://schemas.microsoft.com/office/drawing/2014/main" id="{B4F82B58-C649-4157-B782-270F112D9B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ja-JP" altLang="en-US" dirty="0"/>
          </a:p>
        </p:txBody>
      </p:sp>
      <p:sp>
        <p:nvSpPr>
          <p:cNvPr id="44036" name="スライド番号プレースホルダー 3">
            <a:extLst>
              <a:ext uri="{FF2B5EF4-FFF2-40B4-BE49-F238E27FC236}">
                <a16:creationId xmlns:a16="http://schemas.microsoft.com/office/drawing/2014/main" id="{1BCE24B7-ACFD-4084-B9D9-766CD3C3A065}"/>
              </a:ext>
            </a:extLst>
          </p:cNvPr>
          <p:cNvSpPr txBox="1">
            <a:spLocks noGrp="1" noChangeArrowheads="1"/>
          </p:cNvSpPr>
          <p:nvPr/>
        </p:nvSpPr>
        <p:spPr bwMode="auto">
          <a:xfrm>
            <a:off x="3890517" y="9497945"/>
            <a:ext cx="2977648" cy="500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11" rIns="92221" bIns="46111" anchor="b"/>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algn="r" eaLnBrk="1" hangingPunct="1"/>
            <a:fld id="{38717D54-23CE-44D4-AEC4-478F81D83CA5}" type="slidenum">
              <a:rPr lang="ja-JP" altLang="en-US" sz="1200"/>
              <a:pPr algn="r" eaLnBrk="1" hangingPunct="1"/>
              <a:t>12</a:t>
            </a:fld>
            <a:endParaRPr lang="ja-JP" altLang="en-US" sz="1200"/>
          </a:p>
        </p:txBody>
      </p:sp>
    </p:spTree>
    <p:extLst>
      <p:ext uri="{BB962C8B-B14F-4D97-AF65-F5344CB8AC3E}">
        <p14:creationId xmlns:p14="http://schemas.microsoft.com/office/powerpoint/2010/main" val="4102841789"/>
      </p:ext>
    </p:extLst>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1640D511-4843-4976-9E4D-CFAEC5DF1FE2}"/>
              </a:ext>
            </a:extLst>
          </p:cNvPr>
          <p:cNvSpPr>
            <a:spLocks noGrp="1" noRot="1" noChangeAspect="1" noTextEdit="1"/>
          </p:cNvSpPr>
          <p:nvPr>
            <p:ph type="sldImg"/>
          </p:nvPr>
        </p:nvSpPr>
        <p:spPr>
          <a:noFill/>
          <a:ln>
            <a:solidFill>
              <a:srgbClr val="000000"/>
            </a:solidFill>
            <a:miter lim="800000"/>
            <a:headEnd/>
            <a:tailEnd/>
          </a:ln>
        </p:spPr>
      </p:sp>
      <p:sp>
        <p:nvSpPr>
          <p:cNvPr id="44035" name="ノート プレースホルダー 2">
            <a:extLst>
              <a:ext uri="{FF2B5EF4-FFF2-40B4-BE49-F238E27FC236}">
                <a16:creationId xmlns:a16="http://schemas.microsoft.com/office/drawing/2014/main" id="{B4F82B58-C649-4157-B782-270F112D9B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endParaRPr lang="ja-JP" altLang="en-US" dirty="0"/>
          </a:p>
        </p:txBody>
      </p:sp>
      <p:sp>
        <p:nvSpPr>
          <p:cNvPr id="44036" name="スライド番号プレースホルダー 3">
            <a:extLst>
              <a:ext uri="{FF2B5EF4-FFF2-40B4-BE49-F238E27FC236}">
                <a16:creationId xmlns:a16="http://schemas.microsoft.com/office/drawing/2014/main" id="{1BCE24B7-ACFD-4084-B9D9-766CD3C3A065}"/>
              </a:ext>
            </a:extLst>
          </p:cNvPr>
          <p:cNvSpPr txBox="1">
            <a:spLocks noGrp="1" noChangeArrowheads="1"/>
          </p:cNvSpPr>
          <p:nvPr/>
        </p:nvSpPr>
        <p:spPr bwMode="auto">
          <a:xfrm>
            <a:off x="3890517" y="9497945"/>
            <a:ext cx="2977648" cy="500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1" tIns="46111" rIns="92221" bIns="46111" anchor="b"/>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algn="r" eaLnBrk="1" hangingPunct="1"/>
            <a:fld id="{38717D54-23CE-44D4-AEC4-478F81D83CA5}" type="slidenum">
              <a:rPr lang="ja-JP" altLang="en-US" sz="1200"/>
              <a:pPr algn="r" eaLnBrk="1" hangingPunct="1"/>
              <a:t>13</a:t>
            </a:fld>
            <a:endParaRPr lang="ja-JP" altLang="en-US" sz="1200"/>
          </a:p>
        </p:txBody>
      </p:sp>
    </p:spTree>
    <p:extLst>
      <p:ext uri="{BB962C8B-B14F-4D97-AF65-F5344CB8AC3E}">
        <p14:creationId xmlns:p14="http://schemas.microsoft.com/office/powerpoint/2010/main" val="992484284"/>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394218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67143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78A812-D1AE-4829-8209-29C37B9E3A9D}"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3239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1409682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78A812-D1AE-4829-8209-29C37B9E3A9D}"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58332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1911519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3647140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2173082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336853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66025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886809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83829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816626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9942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120553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F1A1C66-C387-41B5-A202-A94141E481C1}"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350577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1A1C66-C387-41B5-A202-A94141E481C1}" type="datetimeFigureOut">
              <a:rPr kumimoji="1" lang="ja-JP" altLang="en-US" smtClean="0"/>
              <a:t>2023/2/3</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C78A812-D1AE-4829-8209-29C37B9E3A9D}" type="slidenum">
              <a:rPr kumimoji="1" lang="ja-JP" altLang="en-US" smtClean="0"/>
              <a:t>‹#›</a:t>
            </a:fld>
            <a:endParaRPr kumimoji="1" lang="ja-JP" altLang="en-US"/>
          </a:p>
        </p:txBody>
      </p:sp>
    </p:spTree>
    <p:extLst>
      <p:ext uri="{BB962C8B-B14F-4D97-AF65-F5344CB8AC3E}">
        <p14:creationId xmlns:p14="http://schemas.microsoft.com/office/powerpoint/2010/main" val="96192788"/>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8FED31-5DED-4973-BD90-27BE6319FFAB}"/>
              </a:ext>
            </a:extLst>
          </p:cNvPr>
          <p:cNvSpPr>
            <a:spLocks noGrp="1"/>
          </p:cNvSpPr>
          <p:nvPr>
            <p:ph type="ctrTitle"/>
          </p:nvPr>
        </p:nvSpPr>
        <p:spPr>
          <a:xfrm>
            <a:off x="2555759" y="1856678"/>
            <a:ext cx="8915399" cy="2262781"/>
          </a:xfrm>
        </p:spPr>
        <p:txBody>
          <a:bodyPr>
            <a:noAutofit/>
          </a:bodyPr>
          <a:lstStyle/>
          <a:p>
            <a:pPr algn="ctr"/>
            <a:r>
              <a:rPr kumimoji="1" lang="ja-JP" altLang="en-US" sz="4800" dirty="0"/>
              <a:t>コンプライアンスについて</a:t>
            </a:r>
            <a:br>
              <a:rPr kumimoji="1" lang="en-US" altLang="ja-JP" sz="4800" dirty="0"/>
            </a:br>
            <a:r>
              <a:rPr kumimoji="1" lang="ja-JP" altLang="en-US" sz="3200" dirty="0"/>
              <a:t>～指導者によるハラスメントを中心として～</a:t>
            </a:r>
          </a:p>
        </p:txBody>
      </p:sp>
      <p:sp>
        <p:nvSpPr>
          <p:cNvPr id="3" name="字幕 2">
            <a:extLst>
              <a:ext uri="{FF2B5EF4-FFF2-40B4-BE49-F238E27FC236}">
                <a16:creationId xmlns:a16="http://schemas.microsoft.com/office/drawing/2014/main" id="{4869B23D-F7C7-4222-8263-A9F8D450A2F5}"/>
              </a:ext>
            </a:extLst>
          </p:cNvPr>
          <p:cNvSpPr>
            <a:spLocks noGrp="1"/>
          </p:cNvSpPr>
          <p:nvPr>
            <p:ph type="subTitle" idx="1"/>
          </p:nvPr>
        </p:nvSpPr>
        <p:spPr>
          <a:xfrm>
            <a:off x="2407994" y="4991286"/>
            <a:ext cx="8352933" cy="1565631"/>
          </a:xfrm>
        </p:spPr>
        <p:txBody>
          <a:bodyPr>
            <a:normAutofit/>
          </a:bodyPr>
          <a:lstStyle/>
          <a:p>
            <a:r>
              <a:rPr lang="ja-JP" altLang="en-US" sz="2400" dirty="0">
                <a:solidFill>
                  <a:schemeClr val="tx1"/>
                </a:solidFill>
                <a:latin typeface="ＭＳ Ｐゴシック" panose="020B0600070205080204" pitchFamily="50" charset="-128"/>
                <a:ea typeface="ＭＳ Ｐゴシック" panose="020B0600070205080204" pitchFamily="50" charset="-128"/>
              </a:rPr>
              <a:t>２０２３年２月５日（日）日本体操協会・全国代表者連絡会議 　</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r>
              <a:rPr lang="ja-JP" altLang="en-US" sz="2400" dirty="0">
                <a:solidFill>
                  <a:schemeClr val="tx1"/>
                </a:solidFill>
                <a:latin typeface="ＭＳ Ｐゴシック" panose="020B0600070205080204" pitchFamily="50" charset="-128"/>
                <a:ea typeface="ＭＳ Ｐゴシック" panose="020B0600070205080204" pitchFamily="50" charset="-128"/>
              </a:rPr>
              <a:t>弁護士　渡邉　健太郎　（第一東京弁護士会・堀法律事務所）　 </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72532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298CA5-190A-4CF1-B43E-ED5C3A5FEFEF}"/>
              </a:ext>
            </a:extLst>
          </p:cNvPr>
          <p:cNvSpPr>
            <a:spLocks noGrp="1"/>
          </p:cNvSpPr>
          <p:nvPr>
            <p:ph type="title"/>
          </p:nvPr>
        </p:nvSpPr>
        <p:spPr>
          <a:xfrm>
            <a:off x="2271519" y="727374"/>
            <a:ext cx="10364451" cy="1101426"/>
          </a:xfrm>
        </p:spPr>
        <p:txBody>
          <a:bodyPr>
            <a:normAutofit fontScale="90000"/>
          </a:bodyPr>
          <a:lstStyle/>
          <a:p>
            <a:r>
              <a:rPr kumimoji="1" lang="ja-JP" altLang="en-US" dirty="0"/>
              <a:t>なぜコンプライアンスが求められるのか？</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9A85A9CB-D4F7-42B7-A335-4693EB2D779F}"/>
              </a:ext>
            </a:extLst>
          </p:cNvPr>
          <p:cNvSpPr>
            <a:spLocks noGrp="1"/>
          </p:cNvSpPr>
          <p:nvPr>
            <p:ph idx="1"/>
          </p:nvPr>
        </p:nvSpPr>
        <p:spPr>
          <a:xfrm>
            <a:off x="2788226" y="1559955"/>
            <a:ext cx="8915400" cy="3309258"/>
          </a:xfrm>
        </p:spPr>
        <p:txBody>
          <a:bodyPr>
            <a:normAutofit/>
          </a:bodyPr>
          <a:lstStyle/>
          <a:p>
            <a:r>
              <a:rPr lang="ja-JP" altLang="en-US" sz="2800" dirty="0"/>
              <a:t>スポーツを取り巻く環境</a:t>
            </a:r>
            <a:endParaRPr lang="en-US" altLang="ja-JP" sz="2800" dirty="0"/>
          </a:p>
          <a:p>
            <a:pPr lvl="1">
              <a:buFont typeface="Wingdings" panose="05000000000000000000" pitchFamily="2" charset="2"/>
              <a:buChar char="Ø"/>
            </a:pPr>
            <a:r>
              <a:rPr lang="ja-JP" altLang="en-US" sz="2200" dirty="0"/>
              <a:t>多様なステークホルダー（利害関係者）の存在</a:t>
            </a:r>
            <a:endParaRPr lang="en-US" altLang="ja-JP" sz="2200" dirty="0"/>
          </a:p>
          <a:p>
            <a:pPr marL="457200" lvl="1" indent="0">
              <a:buNone/>
            </a:pPr>
            <a:r>
              <a:rPr lang="ja-JP" altLang="en-US" sz="2000" dirty="0"/>
              <a:t>　　選手、指導者、審判、ルートセッター、ファン、スポンサー</a:t>
            </a:r>
            <a:endParaRPr lang="en-US" altLang="ja-JP" sz="2000" dirty="0"/>
          </a:p>
          <a:p>
            <a:pPr marL="457200" lvl="1" indent="0">
              <a:buNone/>
            </a:pPr>
            <a:r>
              <a:rPr lang="ja-JP" altLang="en-US" sz="2000" dirty="0"/>
              <a:t>　　メディア、国・自治体</a:t>
            </a:r>
            <a:r>
              <a:rPr lang="en-US" altLang="ja-JP" sz="2000" dirty="0"/>
              <a:t>etc.</a:t>
            </a:r>
          </a:p>
          <a:p>
            <a:pPr lvl="1">
              <a:buFont typeface="Wingdings" panose="05000000000000000000" pitchFamily="2" charset="2"/>
              <a:buChar char="Ø"/>
            </a:pPr>
            <a:r>
              <a:rPr lang="ja-JP" altLang="en-US" sz="2200" dirty="0"/>
              <a:t>公的支援（補助金）</a:t>
            </a:r>
            <a:endParaRPr lang="en-US" altLang="ja-JP" sz="2200" dirty="0"/>
          </a:p>
          <a:p>
            <a:pPr lvl="1">
              <a:buFont typeface="Wingdings" panose="05000000000000000000" pitchFamily="2" charset="2"/>
              <a:buChar char="Ø"/>
            </a:pPr>
            <a:r>
              <a:rPr lang="ja-JP" altLang="en-US" sz="2200" dirty="0"/>
              <a:t>オリンピック・パラリンピック等のメガスポーツイベント</a:t>
            </a:r>
            <a:endParaRPr lang="en-US" altLang="ja-JP" sz="2200" dirty="0"/>
          </a:p>
          <a:p>
            <a:pPr marL="457200" lvl="1" indent="0">
              <a:buNone/>
            </a:pPr>
            <a:r>
              <a:rPr lang="ja-JP" altLang="en-US" sz="1800" dirty="0"/>
              <a:t>　</a:t>
            </a:r>
            <a:endParaRPr lang="en-US" altLang="ja-JP" sz="2800" dirty="0"/>
          </a:p>
          <a:p>
            <a:pPr marL="457200" lvl="1" indent="0">
              <a:buNone/>
            </a:pPr>
            <a:endParaRPr lang="en-US" altLang="ja-JP" sz="2000" dirty="0"/>
          </a:p>
          <a:p>
            <a:pPr marL="457200" lvl="1" indent="0">
              <a:buNone/>
            </a:pPr>
            <a:endParaRPr kumimoji="1" lang="en-US" altLang="ja-JP" sz="2000" dirty="0"/>
          </a:p>
        </p:txBody>
      </p:sp>
      <p:sp>
        <p:nvSpPr>
          <p:cNvPr id="4" name="二等辺三角形 3">
            <a:extLst>
              <a:ext uri="{FF2B5EF4-FFF2-40B4-BE49-F238E27FC236}">
                <a16:creationId xmlns:a16="http://schemas.microsoft.com/office/drawing/2014/main" id="{DD444879-68B2-4CC6-B6A1-ACB5BE0EFB24}"/>
              </a:ext>
            </a:extLst>
          </p:cNvPr>
          <p:cNvSpPr/>
          <p:nvPr/>
        </p:nvSpPr>
        <p:spPr>
          <a:xfrm rot="10800000">
            <a:off x="6158344" y="4769427"/>
            <a:ext cx="2590800" cy="3701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525FE03-9185-4339-BEE7-FD2187DDDC86}"/>
              </a:ext>
            </a:extLst>
          </p:cNvPr>
          <p:cNvSpPr txBox="1"/>
          <p:nvPr/>
        </p:nvSpPr>
        <p:spPr>
          <a:xfrm>
            <a:off x="3079998" y="5613070"/>
            <a:ext cx="8915400" cy="830997"/>
          </a:xfrm>
          <a:prstGeom prst="rect">
            <a:avLst/>
          </a:prstGeom>
          <a:noFill/>
        </p:spPr>
        <p:txBody>
          <a:bodyPr wrap="square" rtlCol="0">
            <a:spAutoFit/>
          </a:bodyPr>
          <a:lstStyle/>
          <a:p>
            <a:r>
              <a:rPr kumimoji="1" lang="ja-JP" altLang="en-US" sz="2400" dirty="0"/>
              <a:t>多様なステークホルダーから注目される存在</a:t>
            </a:r>
            <a:endParaRPr kumimoji="1" lang="en-US" altLang="ja-JP" sz="2400" dirty="0"/>
          </a:p>
          <a:p>
            <a:r>
              <a:rPr kumimoji="1" lang="ja-JP" altLang="en-US" sz="2400" dirty="0"/>
              <a:t>コンプライアンス違反により、競技団体全体に大きな影響</a:t>
            </a:r>
            <a:endParaRPr kumimoji="1" lang="en-US" altLang="ja-JP" sz="2400" dirty="0"/>
          </a:p>
        </p:txBody>
      </p:sp>
    </p:spTree>
    <p:extLst>
      <p:ext uri="{BB962C8B-B14F-4D97-AF65-F5344CB8AC3E}">
        <p14:creationId xmlns:p14="http://schemas.microsoft.com/office/powerpoint/2010/main" val="2325240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298CA5-190A-4CF1-B43E-ED5C3A5FEFEF}"/>
              </a:ext>
            </a:extLst>
          </p:cNvPr>
          <p:cNvSpPr>
            <a:spLocks noGrp="1"/>
          </p:cNvSpPr>
          <p:nvPr>
            <p:ph type="title"/>
          </p:nvPr>
        </p:nvSpPr>
        <p:spPr>
          <a:xfrm>
            <a:off x="2271519" y="727374"/>
            <a:ext cx="10364451" cy="1101426"/>
          </a:xfrm>
        </p:spPr>
        <p:txBody>
          <a:bodyPr>
            <a:normAutofit fontScale="90000"/>
          </a:bodyPr>
          <a:lstStyle/>
          <a:p>
            <a:r>
              <a:rPr kumimoji="1" lang="ja-JP" altLang="en-US" dirty="0"/>
              <a:t>なぜコンプライアンスが求められるのか？</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9A85A9CB-D4F7-42B7-A335-4693EB2D779F}"/>
              </a:ext>
            </a:extLst>
          </p:cNvPr>
          <p:cNvSpPr>
            <a:spLocks noGrp="1"/>
          </p:cNvSpPr>
          <p:nvPr>
            <p:ph idx="1"/>
          </p:nvPr>
        </p:nvSpPr>
        <p:spPr>
          <a:xfrm>
            <a:off x="2788226" y="1559955"/>
            <a:ext cx="8915400" cy="3309258"/>
          </a:xfrm>
        </p:spPr>
        <p:txBody>
          <a:bodyPr>
            <a:normAutofit/>
          </a:bodyPr>
          <a:lstStyle/>
          <a:p>
            <a:r>
              <a:rPr lang="ja-JP" altLang="en-US" sz="2800" dirty="0"/>
              <a:t>スポーツそのものの特性</a:t>
            </a:r>
            <a:endParaRPr lang="en-US" altLang="ja-JP" sz="2800" dirty="0"/>
          </a:p>
          <a:p>
            <a:pPr lvl="1">
              <a:buFont typeface="Wingdings" panose="05000000000000000000" pitchFamily="2" charset="2"/>
              <a:buChar char="Ø"/>
            </a:pPr>
            <a:r>
              <a:rPr lang="ja-JP" altLang="en-US" sz="2200" dirty="0"/>
              <a:t>ルールが定められ、ルールに従って競技が行われ、違反にはペナルティが課される</a:t>
            </a:r>
            <a:endParaRPr lang="en-US" altLang="ja-JP" sz="2000" dirty="0"/>
          </a:p>
          <a:p>
            <a:pPr lvl="1">
              <a:buFont typeface="Wingdings" panose="05000000000000000000" pitchFamily="2" charset="2"/>
              <a:buChar char="Ø"/>
            </a:pPr>
            <a:r>
              <a:rPr lang="ja-JP" altLang="en-US" sz="2200" dirty="0"/>
              <a:t>アスリートは競技に対して誠実に取り組み、当該競技（ひいては社会全体）のロールモデルとしての役割が期待され、スポーツ団体はそのようなアスリートを育成する役割が期待される。</a:t>
            </a:r>
            <a:endParaRPr lang="en-US" altLang="ja-JP" sz="2200" dirty="0"/>
          </a:p>
          <a:p>
            <a:pPr marL="457200" lvl="1" indent="0">
              <a:buNone/>
            </a:pPr>
            <a:r>
              <a:rPr lang="ja-JP" altLang="en-US" sz="2200" dirty="0"/>
              <a:t>→日常生活においてもクリーンであることを求められる　</a:t>
            </a:r>
            <a:endParaRPr lang="en-US" altLang="ja-JP" sz="2200" dirty="0"/>
          </a:p>
          <a:p>
            <a:pPr marL="457200" lvl="1" indent="0">
              <a:buNone/>
            </a:pPr>
            <a:endParaRPr lang="en-US" altLang="ja-JP" sz="2000" dirty="0"/>
          </a:p>
          <a:p>
            <a:pPr marL="457200" lvl="1" indent="0">
              <a:buNone/>
            </a:pPr>
            <a:endParaRPr kumimoji="1" lang="en-US" altLang="ja-JP" sz="2000" dirty="0"/>
          </a:p>
        </p:txBody>
      </p:sp>
      <p:sp>
        <p:nvSpPr>
          <p:cNvPr id="4" name="二等辺三角形 3">
            <a:extLst>
              <a:ext uri="{FF2B5EF4-FFF2-40B4-BE49-F238E27FC236}">
                <a16:creationId xmlns:a16="http://schemas.microsoft.com/office/drawing/2014/main" id="{DD444879-68B2-4CC6-B6A1-ACB5BE0EFB24}"/>
              </a:ext>
            </a:extLst>
          </p:cNvPr>
          <p:cNvSpPr/>
          <p:nvPr/>
        </p:nvSpPr>
        <p:spPr>
          <a:xfrm rot="10800000">
            <a:off x="6158344" y="4769427"/>
            <a:ext cx="2590800" cy="3701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525FE03-9185-4339-BEE7-FD2187DDDC86}"/>
              </a:ext>
            </a:extLst>
          </p:cNvPr>
          <p:cNvSpPr txBox="1"/>
          <p:nvPr/>
        </p:nvSpPr>
        <p:spPr>
          <a:xfrm>
            <a:off x="3079998" y="5613070"/>
            <a:ext cx="8915400" cy="830997"/>
          </a:xfrm>
          <a:prstGeom prst="rect">
            <a:avLst/>
          </a:prstGeom>
          <a:noFill/>
        </p:spPr>
        <p:txBody>
          <a:bodyPr wrap="square" rtlCol="0">
            <a:spAutoFit/>
          </a:bodyPr>
          <a:lstStyle/>
          <a:p>
            <a:r>
              <a:rPr kumimoji="1" lang="ja-JP" altLang="en-US" sz="2400" dirty="0"/>
              <a:t>些細なコンプライアンス違反であっても、当該アスリートのみならず、競技団体全体に影響を与えるおそれ</a:t>
            </a:r>
            <a:endParaRPr kumimoji="1" lang="en-US" altLang="ja-JP" sz="2400" dirty="0"/>
          </a:p>
        </p:txBody>
      </p:sp>
    </p:spTree>
    <p:extLst>
      <p:ext uri="{BB962C8B-B14F-4D97-AF65-F5344CB8AC3E}">
        <p14:creationId xmlns:p14="http://schemas.microsoft.com/office/powerpoint/2010/main" val="1516724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D9774A82-4338-4F4F-B649-E490A1C49C50}"/>
              </a:ext>
            </a:extLst>
          </p:cNvPr>
          <p:cNvSpPr txBox="1">
            <a:spLocks/>
          </p:cNvSpPr>
          <p:nvPr/>
        </p:nvSpPr>
        <p:spPr>
          <a:xfrm>
            <a:off x="1905772" y="771907"/>
            <a:ext cx="8596668" cy="762000"/>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chemeClr val="tx1"/>
                </a:solidFill>
              </a:rPr>
              <a:t>コンプライアンスとは？</a:t>
            </a:r>
          </a:p>
        </p:txBody>
      </p:sp>
      <p:sp>
        <p:nvSpPr>
          <p:cNvPr id="12" name="コンテンツ プレースホルダー 2">
            <a:extLst>
              <a:ext uri="{FF2B5EF4-FFF2-40B4-BE49-F238E27FC236}">
                <a16:creationId xmlns:a16="http://schemas.microsoft.com/office/drawing/2014/main" id="{65C15DB2-5DE1-4DC0-B655-291AC2421DE3}"/>
              </a:ext>
            </a:extLst>
          </p:cNvPr>
          <p:cNvSpPr txBox="1">
            <a:spLocks noChangeArrowheads="1"/>
          </p:cNvSpPr>
          <p:nvPr/>
        </p:nvSpPr>
        <p:spPr>
          <a:xfrm>
            <a:off x="2276617" y="1736461"/>
            <a:ext cx="9203483" cy="7770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804863" lvl="1" indent="-347663">
              <a:lnSpc>
                <a:spcPct val="110000"/>
              </a:lnSpc>
              <a:spcAft>
                <a:spcPts val="1800"/>
              </a:spcAft>
              <a:buFont typeface="Wingdings" panose="05000000000000000000" pitchFamily="2" charset="2"/>
              <a:buChar char="n"/>
            </a:pPr>
            <a:r>
              <a:rPr lang="ja-JP" altLang="en-US" sz="2800" dirty="0"/>
              <a:t>「インテグリティ」（</a:t>
            </a:r>
            <a:r>
              <a:rPr lang="en-US" altLang="ja-JP" sz="2800" dirty="0"/>
              <a:t>integrity</a:t>
            </a:r>
            <a:r>
              <a:rPr lang="ja-JP" altLang="en-US" sz="2800" dirty="0"/>
              <a:t>）</a:t>
            </a:r>
            <a:endParaRPr lang="en-US" altLang="ja-JP" sz="2800" dirty="0"/>
          </a:p>
        </p:txBody>
      </p:sp>
      <p:sp>
        <p:nvSpPr>
          <p:cNvPr id="13" name="コンテンツ プレースホルダー 2">
            <a:extLst>
              <a:ext uri="{FF2B5EF4-FFF2-40B4-BE49-F238E27FC236}">
                <a16:creationId xmlns:a16="http://schemas.microsoft.com/office/drawing/2014/main" id="{45B9DA07-CB8C-4DFF-98C1-711523D63C15}"/>
              </a:ext>
            </a:extLst>
          </p:cNvPr>
          <p:cNvSpPr txBox="1">
            <a:spLocks noChangeArrowheads="1"/>
          </p:cNvSpPr>
          <p:nvPr/>
        </p:nvSpPr>
        <p:spPr bwMode="auto">
          <a:xfrm>
            <a:off x="3459054" y="2475645"/>
            <a:ext cx="7345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b="1" dirty="0">
                <a:solidFill>
                  <a:srgbClr val="595959"/>
                </a:solidFill>
                <a:latin typeface="メイリオ" panose="020B0604030504040204" pitchFamily="50" charset="-128"/>
                <a:ea typeface="メイリオ" panose="020B0604030504040204" pitchFamily="50" charset="-128"/>
              </a:rPr>
              <a:t>誠実さ、真摯さ、高潔性、完全な状態</a:t>
            </a:r>
            <a:endParaRPr lang="ja-JP" altLang="ja-JP" sz="2400" b="1" dirty="0">
              <a:solidFill>
                <a:srgbClr val="595959"/>
              </a:solidFill>
              <a:latin typeface="メイリオ" panose="020B0604030504040204" pitchFamily="50" charset="-128"/>
              <a:ea typeface="メイリオ" panose="020B0604030504040204" pitchFamily="50" charset="-128"/>
            </a:endParaRPr>
          </a:p>
        </p:txBody>
      </p:sp>
      <p:sp>
        <p:nvSpPr>
          <p:cNvPr id="8" name="矢印: 下 7">
            <a:extLst>
              <a:ext uri="{FF2B5EF4-FFF2-40B4-BE49-F238E27FC236}">
                <a16:creationId xmlns:a16="http://schemas.microsoft.com/office/drawing/2014/main" id="{24A3F81A-6A01-446E-B83F-AD4C36DFDEA1}"/>
              </a:ext>
            </a:extLst>
          </p:cNvPr>
          <p:cNvSpPr/>
          <p:nvPr/>
        </p:nvSpPr>
        <p:spPr>
          <a:xfrm>
            <a:off x="5371846" y="3248062"/>
            <a:ext cx="3013023" cy="445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a:extLst>
              <a:ext uri="{FF2B5EF4-FFF2-40B4-BE49-F238E27FC236}">
                <a16:creationId xmlns:a16="http://schemas.microsoft.com/office/drawing/2014/main" id="{85693A43-7BBA-43B9-879F-6CA660E654D6}"/>
              </a:ext>
            </a:extLst>
          </p:cNvPr>
          <p:cNvSpPr txBox="1">
            <a:spLocks noChangeArrowheads="1"/>
          </p:cNvSpPr>
          <p:nvPr/>
        </p:nvSpPr>
        <p:spPr bwMode="auto">
          <a:xfrm>
            <a:off x="3205676" y="4032631"/>
            <a:ext cx="7822542" cy="188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b="1" dirty="0">
                <a:solidFill>
                  <a:srgbClr val="595959"/>
                </a:solidFill>
                <a:latin typeface="メイリオ" panose="020B0604030504040204" pitchFamily="50" charset="-128"/>
                <a:ea typeface="メイリオ" panose="020B0604030504040204" pitchFamily="50" charset="-128"/>
              </a:rPr>
              <a:t>団体は「インテグリティ」を最優先し、より幅広い社会的責任の遂行と団体倫理の実践を目指すべき（法律や規則よりも、より倫理的なものの重要性に着目）</a:t>
            </a:r>
            <a:endParaRPr lang="ja-JP" altLang="ja-JP" sz="2400" b="1" dirty="0">
              <a:solidFill>
                <a:srgbClr val="595959"/>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6578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D9774A82-4338-4F4F-B649-E490A1C49C50}"/>
              </a:ext>
            </a:extLst>
          </p:cNvPr>
          <p:cNvSpPr txBox="1">
            <a:spLocks/>
          </p:cNvSpPr>
          <p:nvPr/>
        </p:nvSpPr>
        <p:spPr>
          <a:xfrm>
            <a:off x="1797666" y="686715"/>
            <a:ext cx="8596668" cy="762000"/>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chemeClr val="tx1"/>
                </a:solidFill>
              </a:rPr>
              <a:t>コンプライアンスとは？</a:t>
            </a:r>
          </a:p>
        </p:txBody>
      </p:sp>
      <p:sp>
        <p:nvSpPr>
          <p:cNvPr id="12" name="コンテンツ プレースホルダー 2">
            <a:extLst>
              <a:ext uri="{FF2B5EF4-FFF2-40B4-BE49-F238E27FC236}">
                <a16:creationId xmlns:a16="http://schemas.microsoft.com/office/drawing/2014/main" id="{65C15DB2-5DE1-4DC0-B655-291AC2421DE3}"/>
              </a:ext>
            </a:extLst>
          </p:cNvPr>
          <p:cNvSpPr txBox="1">
            <a:spLocks noChangeArrowheads="1"/>
          </p:cNvSpPr>
          <p:nvPr/>
        </p:nvSpPr>
        <p:spPr>
          <a:xfrm>
            <a:off x="2042625" y="1501444"/>
            <a:ext cx="9203483" cy="7770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804863" lvl="1" indent="-347663">
              <a:lnSpc>
                <a:spcPct val="110000"/>
              </a:lnSpc>
              <a:spcAft>
                <a:spcPts val="1800"/>
              </a:spcAft>
              <a:buFont typeface="Wingdings" panose="05000000000000000000" pitchFamily="2" charset="2"/>
              <a:buChar char="n"/>
            </a:pPr>
            <a:r>
              <a:rPr lang="ja-JP" altLang="en-US" sz="2800" dirty="0"/>
              <a:t>「社会からの要請」だから守らなければならない？</a:t>
            </a:r>
            <a:endParaRPr lang="en-US" altLang="ja-JP" sz="2800" dirty="0"/>
          </a:p>
        </p:txBody>
      </p:sp>
      <p:sp>
        <p:nvSpPr>
          <p:cNvPr id="13" name="コンテンツ プレースホルダー 2">
            <a:extLst>
              <a:ext uri="{FF2B5EF4-FFF2-40B4-BE49-F238E27FC236}">
                <a16:creationId xmlns:a16="http://schemas.microsoft.com/office/drawing/2014/main" id="{45B9DA07-CB8C-4DFF-98C1-711523D63C15}"/>
              </a:ext>
            </a:extLst>
          </p:cNvPr>
          <p:cNvSpPr txBox="1">
            <a:spLocks noChangeArrowheads="1"/>
          </p:cNvSpPr>
          <p:nvPr/>
        </p:nvSpPr>
        <p:spPr bwMode="auto">
          <a:xfrm>
            <a:off x="3158874" y="2163411"/>
            <a:ext cx="7345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b="1" dirty="0">
                <a:solidFill>
                  <a:srgbClr val="595959"/>
                </a:solidFill>
                <a:latin typeface="メイリオ" panose="020B0604030504040204" pitchFamily="50" charset="-128"/>
                <a:ea typeface="メイリオ" panose="020B0604030504040204" pitchFamily="50" charset="-128"/>
              </a:rPr>
              <a:t>現在の世界状況は「</a:t>
            </a:r>
            <a:r>
              <a:rPr lang="en-US" altLang="ja-JP" sz="2400" b="1" dirty="0">
                <a:solidFill>
                  <a:srgbClr val="595959"/>
                </a:solidFill>
                <a:latin typeface="メイリオ" panose="020B0604030504040204" pitchFamily="50" charset="-128"/>
                <a:ea typeface="メイリオ" panose="020B0604030504040204" pitchFamily="50" charset="-128"/>
              </a:rPr>
              <a:t>VUCA</a:t>
            </a:r>
            <a:r>
              <a:rPr lang="ja-JP" altLang="en-US" sz="2400" b="1" dirty="0">
                <a:solidFill>
                  <a:srgbClr val="595959"/>
                </a:solidFill>
                <a:latin typeface="メイリオ" panose="020B0604030504040204" pitchFamily="50" charset="-128"/>
                <a:ea typeface="メイリオ" panose="020B0604030504040204" pitchFamily="50" charset="-128"/>
              </a:rPr>
              <a:t>」の時代に突入</a:t>
            </a:r>
            <a:endParaRPr lang="ja-JP" altLang="ja-JP" sz="2400" b="1" dirty="0">
              <a:solidFill>
                <a:srgbClr val="595959"/>
              </a:solidFill>
              <a:latin typeface="メイリオ" panose="020B0604030504040204" pitchFamily="50" charset="-128"/>
              <a:ea typeface="メイリオ" panose="020B0604030504040204" pitchFamily="50" charset="-128"/>
            </a:endParaRPr>
          </a:p>
        </p:txBody>
      </p:sp>
      <p:sp>
        <p:nvSpPr>
          <p:cNvPr id="15" name="コンテンツ プレースホルダー 2">
            <a:extLst>
              <a:ext uri="{FF2B5EF4-FFF2-40B4-BE49-F238E27FC236}">
                <a16:creationId xmlns:a16="http://schemas.microsoft.com/office/drawing/2014/main" id="{999A4624-C05F-44C4-8841-93DAB6E226D9}"/>
              </a:ext>
            </a:extLst>
          </p:cNvPr>
          <p:cNvSpPr txBox="1">
            <a:spLocks noChangeArrowheads="1"/>
          </p:cNvSpPr>
          <p:nvPr/>
        </p:nvSpPr>
        <p:spPr bwMode="auto">
          <a:xfrm>
            <a:off x="3311274" y="2596798"/>
            <a:ext cx="7345362" cy="1872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en-US" altLang="ja-JP" sz="2400" dirty="0">
                <a:solidFill>
                  <a:srgbClr val="595959"/>
                </a:solidFill>
                <a:latin typeface="メイリオ" panose="020B0604030504040204" pitchFamily="50" charset="-128"/>
                <a:ea typeface="メイリオ" panose="020B0604030504040204" pitchFamily="50" charset="-128"/>
              </a:rPr>
              <a:t>V</a:t>
            </a:r>
            <a:r>
              <a:rPr lang="ja-JP" altLang="en-US" sz="2400" dirty="0">
                <a:solidFill>
                  <a:srgbClr val="595959"/>
                </a:solidFill>
                <a:latin typeface="メイリオ" panose="020B0604030504040204" pitchFamily="50" charset="-128"/>
                <a:ea typeface="メイリオ" panose="020B0604030504040204" pitchFamily="50" charset="-128"/>
              </a:rPr>
              <a:t>：</a:t>
            </a:r>
            <a:r>
              <a:rPr lang="en-US" altLang="ja-JP" sz="2400" dirty="0">
                <a:solidFill>
                  <a:srgbClr val="595959"/>
                </a:solidFill>
                <a:latin typeface="メイリオ" panose="020B0604030504040204" pitchFamily="50" charset="-128"/>
                <a:ea typeface="メイリオ" panose="020B0604030504040204" pitchFamily="50" charset="-128"/>
              </a:rPr>
              <a:t>Volatility</a:t>
            </a:r>
            <a:r>
              <a:rPr lang="ja-JP" altLang="en-US" sz="2400" dirty="0">
                <a:solidFill>
                  <a:srgbClr val="595959"/>
                </a:solidFill>
                <a:latin typeface="メイリオ" panose="020B0604030504040204" pitchFamily="50" charset="-128"/>
                <a:ea typeface="メイリオ" panose="020B0604030504040204" pitchFamily="50" charset="-128"/>
              </a:rPr>
              <a:t>（変動性）</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en-US" altLang="ja-JP" sz="2400" dirty="0">
                <a:solidFill>
                  <a:srgbClr val="595959"/>
                </a:solidFill>
                <a:latin typeface="メイリオ" panose="020B0604030504040204" pitchFamily="50" charset="-128"/>
                <a:ea typeface="メイリオ" panose="020B0604030504040204" pitchFamily="50" charset="-128"/>
              </a:rPr>
              <a:t>U</a:t>
            </a:r>
            <a:r>
              <a:rPr lang="ja-JP" altLang="en-US" sz="2400" dirty="0">
                <a:solidFill>
                  <a:srgbClr val="595959"/>
                </a:solidFill>
                <a:latin typeface="メイリオ" panose="020B0604030504040204" pitchFamily="50" charset="-128"/>
                <a:ea typeface="メイリオ" panose="020B0604030504040204" pitchFamily="50" charset="-128"/>
              </a:rPr>
              <a:t>：</a:t>
            </a:r>
            <a:r>
              <a:rPr lang="en-US" altLang="ja-JP" sz="2400" dirty="0">
                <a:solidFill>
                  <a:srgbClr val="595959"/>
                </a:solidFill>
                <a:latin typeface="メイリオ" panose="020B0604030504040204" pitchFamily="50" charset="-128"/>
                <a:ea typeface="メイリオ" panose="020B0604030504040204" pitchFamily="50" charset="-128"/>
              </a:rPr>
              <a:t>Uncertainty</a:t>
            </a:r>
            <a:r>
              <a:rPr lang="ja-JP" altLang="en-US" sz="2400" dirty="0">
                <a:solidFill>
                  <a:srgbClr val="595959"/>
                </a:solidFill>
                <a:latin typeface="メイリオ" panose="020B0604030504040204" pitchFamily="50" charset="-128"/>
                <a:ea typeface="メイリオ" panose="020B0604030504040204" pitchFamily="50" charset="-128"/>
              </a:rPr>
              <a:t>（不確実性）</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en-US" altLang="ja-JP" sz="2400" dirty="0">
                <a:solidFill>
                  <a:srgbClr val="595959"/>
                </a:solidFill>
                <a:latin typeface="メイリオ" panose="020B0604030504040204" pitchFamily="50" charset="-128"/>
                <a:ea typeface="メイリオ" panose="020B0604030504040204" pitchFamily="50" charset="-128"/>
              </a:rPr>
              <a:t>C</a:t>
            </a:r>
            <a:r>
              <a:rPr lang="ja-JP" altLang="en-US" sz="2400" dirty="0">
                <a:solidFill>
                  <a:srgbClr val="595959"/>
                </a:solidFill>
                <a:latin typeface="メイリオ" panose="020B0604030504040204" pitchFamily="50" charset="-128"/>
                <a:ea typeface="メイリオ" panose="020B0604030504040204" pitchFamily="50" charset="-128"/>
              </a:rPr>
              <a:t>：</a:t>
            </a:r>
            <a:r>
              <a:rPr lang="en-US" altLang="ja-JP" sz="2400" dirty="0">
                <a:solidFill>
                  <a:srgbClr val="595959"/>
                </a:solidFill>
                <a:latin typeface="メイリオ" panose="020B0604030504040204" pitchFamily="50" charset="-128"/>
                <a:ea typeface="メイリオ" panose="020B0604030504040204" pitchFamily="50" charset="-128"/>
              </a:rPr>
              <a:t>Complexity</a:t>
            </a:r>
            <a:r>
              <a:rPr lang="ja-JP" altLang="en-US" sz="2400" dirty="0">
                <a:solidFill>
                  <a:srgbClr val="595959"/>
                </a:solidFill>
                <a:latin typeface="メイリオ" panose="020B0604030504040204" pitchFamily="50" charset="-128"/>
                <a:ea typeface="メイリオ" panose="020B0604030504040204" pitchFamily="50" charset="-128"/>
              </a:rPr>
              <a:t>（複雑性）</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en-US" altLang="ja-JP" sz="2400" dirty="0">
                <a:solidFill>
                  <a:srgbClr val="595959"/>
                </a:solidFill>
                <a:latin typeface="メイリオ" panose="020B0604030504040204" pitchFamily="50" charset="-128"/>
                <a:ea typeface="メイリオ" panose="020B0604030504040204" pitchFamily="50" charset="-128"/>
              </a:rPr>
              <a:t>A</a:t>
            </a:r>
            <a:r>
              <a:rPr lang="ja-JP" altLang="en-US" sz="2400" dirty="0">
                <a:solidFill>
                  <a:srgbClr val="595959"/>
                </a:solidFill>
                <a:latin typeface="メイリオ" panose="020B0604030504040204" pitchFamily="50" charset="-128"/>
                <a:ea typeface="メイリオ" panose="020B0604030504040204" pitchFamily="50" charset="-128"/>
              </a:rPr>
              <a:t>：</a:t>
            </a:r>
            <a:r>
              <a:rPr lang="en-US" altLang="ja-JP" sz="2400" dirty="0">
                <a:solidFill>
                  <a:srgbClr val="595959"/>
                </a:solidFill>
                <a:latin typeface="メイリオ" panose="020B0604030504040204" pitchFamily="50" charset="-128"/>
                <a:ea typeface="メイリオ" panose="020B0604030504040204" pitchFamily="50" charset="-128"/>
              </a:rPr>
              <a:t>Ambiguity</a:t>
            </a:r>
            <a:r>
              <a:rPr lang="ja-JP" altLang="en-US" sz="2400" dirty="0">
                <a:solidFill>
                  <a:srgbClr val="595959"/>
                </a:solidFill>
                <a:latin typeface="メイリオ" panose="020B0604030504040204" pitchFamily="50" charset="-128"/>
                <a:ea typeface="メイリオ" panose="020B0604030504040204" pitchFamily="50" charset="-128"/>
              </a:rPr>
              <a:t>（曖昧性）</a:t>
            </a:r>
            <a:endParaRPr lang="ja-JP" altLang="ja-JP" sz="2400" dirty="0">
              <a:solidFill>
                <a:srgbClr val="595959"/>
              </a:solidFill>
              <a:latin typeface="メイリオ" panose="020B0604030504040204" pitchFamily="50" charset="-128"/>
              <a:ea typeface="メイリオ" panose="020B0604030504040204" pitchFamily="50" charset="-128"/>
            </a:endParaRPr>
          </a:p>
        </p:txBody>
      </p:sp>
      <p:sp>
        <p:nvSpPr>
          <p:cNvPr id="16" name="コンテンツ プレースホルダー 2">
            <a:extLst>
              <a:ext uri="{FF2B5EF4-FFF2-40B4-BE49-F238E27FC236}">
                <a16:creationId xmlns:a16="http://schemas.microsoft.com/office/drawing/2014/main" id="{80BF5ED8-F93B-486F-ABA4-AD5AE01E5AFA}"/>
              </a:ext>
            </a:extLst>
          </p:cNvPr>
          <p:cNvSpPr txBox="1">
            <a:spLocks noChangeArrowheads="1"/>
          </p:cNvSpPr>
          <p:nvPr/>
        </p:nvSpPr>
        <p:spPr bwMode="auto">
          <a:xfrm>
            <a:off x="2826358" y="4903744"/>
            <a:ext cx="8708220" cy="144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266700" indent="-266700"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・形骸化したコンプライアンス・チェック（コンプライアンスの実施計画を立てて漫然と実行する）では意味がない</a:t>
            </a:r>
            <a:endParaRPr lang="en-US" altLang="ja-JP" sz="2400" dirty="0">
              <a:solidFill>
                <a:srgbClr val="595959"/>
              </a:solidFill>
              <a:latin typeface="メイリオ" panose="020B0604030504040204" pitchFamily="50" charset="-128"/>
              <a:ea typeface="メイリオ" panose="020B0604030504040204" pitchFamily="50" charset="-128"/>
            </a:endParaRPr>
          </a:p>
          <a:p>
            <a:pPr marL="173038" indent="-173038"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a:t>
            </a:r>
            <a:r>
              <a:rPr lang="ja-JP" altLang="en-US" sz="2400" u="sng" dirty="0">
                <a:solidFill>
                  <a:srgbClr val="595959"/>
                </a:solidFill>
                <a:latin typeface="メイリオ" panose="020B0604030504040204" pitchFamily="50" charset="-128"/>
                <a:ea typeface="メイリオ" panose="020B0604030504040204" pitchFamily="50" charset="-128"/>
              </a:rPr>
              <a:t>スポーツ団体として何を社会に貢献できるのか、そのためにどのような行動がふさわしいのか</a:t>
            </a:r>
            <a:r>
              <a:rPr lang="ja-JP" altLang="en-US" sz="2400" dirty="0">
                <a:solidFill>
                  <a:srgbClr val="595959"/>
                </a:solidFill>
                <a:latin typeface="メイリオ" panose="020B0604030504040204" pitchFamily="50" charset="-128"/>
                <a:ea typeface="メイリオ" panose="020B0604030504040204" pitchFamily="50" charset="-128"/>
              </a:rPr>
              <a:t>、という</a:t>
            </a:r>
            <a:r>
              <a:rPr lang="ja-JP" altLang="en-US" sz="2400" b="1" dirty="0">
                <a:solidFill>
                  <a:srgbClr val="595959"/>
                </a:solidFill>
                <a:latin typeface="メイリオ" panose="020B0604030504040204" pitchFamily="50" charset="-128"/>
                <a:ea typeface="メイリオ" panose="020B0604030504040204" pitchFamily="50" charset="-128"/>
              </a:rPr>
              <a:t>主体的な視点</a:t>
            </a:r>
            <a:r>
              <a:rPr lang="ja-JP" altLang="en-US" sz="2400" dirty="0">
                <a:solidFill>
                  <a:srgbClr val="595959"/>
                </a:solidFill>
                <a:latin typeface="メイリオ" panose="020B0604030504040204" pitchFamily="50" charset="-128"/>
                <a:ea typeface="メイリオ" panose="020B0604030504040204" pitchFamily="50" charset="-128"/>
              </a:rPr>
              <a:t>が重要</a:t>
            </a:r>
            <a:endParaRPr lang="ja-JP" altLang="ja-JP" sz="2400" dirty="0">
              <a:solidFill>
                <a:srgbClr val="595959"/>
              </a:solidFill>
              <a:latin typeface="メイリオ" panose="020B0604030504040204" pitchFamily="50" charset="-128"/>
              <a:ea typeface="メイリオ" panose="020B0604030504040204" pitchFamily="50" charset="-128"/>
            </a:endParaRPr>
          </a:p>
        </p:txBody>
      </p:sp>
      <p:sp>
        <p:nvSpPr>
          <p:cNvPr id="3" name="矢印: 下 2">
            <a:extLst>
              <a:ext uri="{FF2B5EF4-FFF2-40B4-BE49-F238E27FC236}">
                <a16:creationId xmlns:a16="http://schemas.microsoft.com/office/drawing/2014/main" id="{73427B4C-F0F2-61C5-E36F-CCBB6BF0E4C1}"/>
              </a:ext>
            </a:extLst>
          </p:cNvPr>
          <p:cNvSpPr/>
          <p:nvPr/>
        </p:nvSpPr>
        <p:spPr>
          <a:xfrm>
            <a:off x="5137854" y="4426303"/>
            <a:ext cx="3013023" cy="3182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19481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a:extLst>
              <a:ext uri="{FF2B5EF4-FFF2-40B4-BE49-F238E27FC236}">
                <a16:creationId xmlns:a16="http://schemas.microsoft.com/office/drawing/2014/main" id="{AAC47293-C1A3-416C-90DA-46D53E35AD55}"/>
              </a:ext>
            </a:extLst>
          </p:cNvPr>
          <p:cNvSpPr>
            <a:spLocks noChangeArrowheads="1"/>
          </p:cNvSpPr>
          <p:nvPr/>
        </p:nvSpPr>
        <p:spPr bwMode="auto">
          <a:xfrm>
            <a:off x="2836257" y="2278505"/>
            <a:ext cx="7997998" cy="1573059"/>
          </a:xfrm>
          <a:prstGeom prst="roundRect">
            <a:avLst>
              <a:gd name="adj" fmla="val 10060"/>
            </a:avLst>
          </a:prstGeom>
          <a:solidFill>
            <a:schemeClr val="accent1">
              <a:lumMod val="20000"/>
              <a:lumOff val="80000"/>
            </a:schemeClr>
          </a:solidFill>
          <a:ln>
            <a:noFill/>
          </a:ln>
          <a:effectLst>
            <a:outerShdw blurRad="50800" dist="38100" dir="2700000" algn="tl" rotWithShape="0">
              <a:prstClr val="black">
                <a:alpha val="40000"/>
              </a:prstClr>
            </a:outerShdw>
          </a:effectLst>
        </p:spPr>
        <p:txBody>
          <a:bodyPr anchor="ctr"/>
          <a:lstStyle/>
          <a:p>
            <a:pPr algn="ctr" eaLnBrk="1" hangingPunct="1">
              <a:buFont typeface="Arial" charset="0"/>
              <a:buNone/>
              <a:defRPr/>
            </a:pPr>
            <a:endParaRPr lang="ja-JP" altLang="en-US" sz="2400">
              <a:solidFill>
                <a:srgbClr val="626262"/>
              </a:solidFill>
              <a:ea typeface="メイリオ" pitchFamily="50" charset="-128"/>
            </a:endParaRPr>
          </a:p>
        </p:txBody>
      </p:sp>
      <p:sp>
        <p:nvSpPr>
          <p:cNvPr id="17418" name="コンテンツ プレースホルダー 2">
            <a:extLst>
              <a:ext uri="{FF2B5EF4-FFF2-40B4-BE49-F238E27FC236}">
                <a16:creationId xmlns:a16="http://schemas.microsoft.com/office/drawing/2014/main" id="{8F621778-A8F8-4B85-A63A-AFAC284E4C03}"/>
              </a:ext>
            </a:extLst>
          </p:cNvPr>
          <p:cNvSpPr txBox="1">
            <a:spLocks noChangeArrowheads="1"/>
          </p:cNvSpPr>
          <p:nvPr/>
        </p:nvSpPr>
        <p:spPr bwMode="auto">
          <a:xfrm>
            <a:off x="2980720" y="2356293"/>
            <a:ext cx="7626756" cy="1393672"/>
          </a:xfrm>
          <a:prstGeom prst="rect">
            <a:avLst/>
          </a:prstGeom>
          <a:solidFill>
            <a:schemeClr val="accent1">
              <a:lumMod val="20000"/>
              <a:lumOff val="80000"/>
            </a:schemeClr>
          </a:solidFill>
          <a:ln>
            <a:noFill/>
          </a:ln>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b="1" dirty="0">
                <a:solidFill>
                  <a:srgbClr val="626262"/>
                </a:solidFill>
                <a:latin typeface="メイリオ" panose="020B0604030504040204" pitchFamily="50" charset="-128"/>
                <a:ea typeface="メイリオ" panose="020B0604030504040204" pitchFamily="50" charset="-128"/>
              </a:rPr>
              <a:t>■日本体操協会の目的（定款第</a:t>
            </a:r>
            <a:r>
              <a:rPr lang="en-US" altLang="ja-JP" sz="2400" b="1" dirty="0">
                <a:solidFill>
                  <a:srgbClr val="626262"/>
                </a:solidFill>
                <a:latin typeface="メイリオ" panose="020B0604030504040204" pitchFamily="50" charset="-128"/>
                <a:ea typeface="メイリオ" panose="020B0604030504040204" pitchFamily="50" charset="-128"/>
              </a:rPr>
              <a:t>3</a:t>
            </a:r>
            <a:r>
              <a:rPr lang="ja-JP" altLang="en-US" sz="2400" b="1" dirty="0">
                <a:solidFill>
                  <a:srgbClr val="626262"/>
                </a:solidFill>
                <a:latin typeface="メイリオ" panose="020B0604030504040204" pitchFamily="50" charset="-128"/>
                <a:ea typeface="メイリオ" panose="020B0604030504040204" pitchFamily="50" charset="-128"/>
              </a:rPr>
              <a:t>条）</a:t>
            </a:r>
          </a:p>
          <a:p>
            <a:pPr>
              <a:spcBef>
                <a:spcPct val="20000"/>
              </a:spcBef>
            </a:pPr>
            <a:r>
              <a:rPr lang="ja-JP" altLang="en-US" sz="2000" b="1" dirty="0">
                <a:latin typeface="メイリオ" panose="020B0604030504040204" pitchFamily="50" charset="-128"/>
                <a:ea typeface="メイリオ" panose="020B0604030504040204" pitchFamily="50" charset="-128"/>
              </a:rPr>
              <a:t>この法人は、我が国における体操界を統括し、代表する団体として体操の振興及び普及奨励を図り、もって国民の心身の健全な発達に寄与することを目的とする</a:t>
            </a:r>
            <a:endParaRPr lang="ja-JP" altLang="en-US" sz="2000" dirty="0">
              <a:latin typeface="メイリオ" panose="020B0604030504040204" pitchFamily="50" charset="-128"/>
              <a:ea typeface="メイリオ" panose="020B0604030504040204" pitchFamily="50" charset="-128"/>
            </a:endParaRPr>
          </a:p>
        </p:txBody>
      </p:sp>
      <p:sp>
        <p:nvSpPr>
          <p:cNvPr id="13" name="タイトル 1">
            <a:extLst>
              <a:ext uri="{FF2B5EF4-FFF2-40B4-BE49-F238E27FC236}">
                <a16:creationId xmlns:a16="http://schemas.microsoft.com/office/drawing/2014/main" id="{1ED7F5AE-494F-40FD-8955-0BFC3BC5B424}"/>
              </a:ext>
            </a:extLst>
          </p:cNvPr>
          <p:cNvSpPr txBox="1">
            <a:spLocks/>
          </p:cNvSpPr>
          <p:nvPr/>
        </p:nvSpPr>
        <p:spPr>
          <a:xfrm>
            <a:off x="1933478" y="609600"/>
            <a:ext cx="8596668" cy="762000"/>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chemeClr val="tx1"/>
                </a:solidFill>
              </a:rPr>
              <a:t>コンプライアンスとは？</a:t>
            </a:r>
          </a:p>
        </p:txBody>
      </p:sp>
      <p:sp>
        <p:nvSpPr>
          <p:cNvPr id="15" name="コンテンツ プレースホルダー 2">
            <a:extLst>
              <a:ext uri="{FF2B5EF4-FFF2-40B4-BE49-F238E27FC236}">
                <a16:creationId xmlns:a16="http://schemas.microsoft.com/office/drawing/2014/main" id="{F6A71C64-72A2-413B-975C-49D664F40C32}"/>
              </a:ext>
            </a:extLst>
          </p:cNvPr>
          <p:cNvSpPr txBox="1">
            <a:spLocks noChangeArrowheads="1"/>
          </p:cNvSpPr>
          <p:nvPr/>
        </p:nvSpPr>
        <p:spPr>
          <a:xfrm>
            <a:off x="1451493" y="1501444"/>
            <a:ext cx="9203483" cy="7770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804863" lvl="1" indent="-347663">
              <a:lnSpc>
                <a:spcPct val="110000"/>
              </a:lnSpc>
              <a:spcAft>
                <a:spcPts val="1800"/>
              </a:spcAft>
              <a:buFont typeface="Wingdings" panose="05000000000000000000" pitchFamily="2" charset="2"/>
              <a:buChar char="n"/>
            </a:pPr>
            <a:r>
              <a:rPr lang="ja-JP" altLang="en-US" sz="2800" dirty="0"/>
              <a:t>スポーツ団体の目的からコンプライアンスを考える</a:t>
            </a:r>
            <a:endParaRPr lang="en-US" altLang="ja-JP" sz="2800" dirty="0"/>
          </a:p>
        </p:txBody>
      </p:sp>
      <p:sp>
        <p:nvSpPr>
          <p:cNvPr id="2" name="矢印: 下 1">
            <a:extLst>
              <a:ext uri="{FF2B5EF4-FFF2-40B4-BE49-F238E27FC236}">
                <a16:creationId xmlns:a16="http://schemas.microsoft.com/office/drawing/2014/main" id="{98D95F6E-F811-46FD-6B6F-A95A83F2A4F6}"/>
              </a:ext>
            </a:extLst>
          </p:cNvPr>
          <p:cNvSpPr/>
          <p:nvPr/>
        </p:nvSpPr>
        <p:spPr>
          <a:xfrm>
            <a:off x="4980836" y="4056848"/>
            <a:ext cx="3013023" cy="4689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a:extLst>
              <a:ext uri="{FF2B5EF4-FFF2-40B4-BE49-F238E27FC236}">
                <a16:creationId xmlns:a16="http://schemas.microsoft.com/office/drawing/2014/main" id="{951FE9FC-7BA4-3235-AF21-670ACD72AE21}"/>
              </a:ext>
            </a:extLst>
          </p:cNvPr>
          <p:cNvSpPr txBox="1">
            <a:spLocks noChangeArrowheads="1"/>
          </p:cNvSpPr>
          <p:nvPr/>
        </p:nvSpPr>
        <p:spPr bwMode="auto">
          <a:xfrm>
            <a:off x="2439988" y="4800690"/>
            <a:ext cx="8708220" cy="144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体操の振興・普及奨励のためにどのような社会的要請がなされているか？どのような行動がふさわしいか、という視点でコンプライアンスを考えていく</a:t>
            </a:r>
            <a:endParaRPr lang="ja-JP" altLang="ja-JP" sz="2400" dirty="0">
              <a:solidFill>
                <a:srgbClr val="595959"/>
              </a:solidFill>
              <a:latin typeface="メイリオ" panose="020B0604030504040204" pitchFamily="50" charset="-128"/>
              <a:ea typeface="メイリオ" panose="020B0604030504040204" pitchFamily="50"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188D72-A909-4FAF-A070-F1DE16D53500}"/>
              </a:ext>
            </a:extLst>
          </p:cNvPr>
          <p:cNvSpPr>
            <a:spLocks noGrp="1"/>
          </p:cNvSpPr>
          <p:nvPr>
            <p:ph type="title"/>
          </p:nvPr>
        </p:nvSpPr>
        <p:spPr>
          <a:xfrm>
            <a:off x="1901549" y="713320"/>
            <a:ext cx="8911687" cy="1280890"/>
          </a:xfrm>
        </p:spPr>
        <p:txBody>
          <a:bodyPr/>
          <a:lstStyle/>
          <a:p>
            <a:r>
              <a:rPr lang="ja-JP" altLang="en-US" dirty="0"/>
              <a:t>スポーツにおけるハラスメント</a:t>
            </a:r>
            <a:endParaRPr kumimoji="1" lang="ja-JP" altLang="en-US" dirty="0"/>
          </a:p>
        </p:txBody>
      </p:sp>
      <p:sp>
        <p:nvSpPr>
          <p:cNvPr id="6" name="コンテンツ プレースホルダー 2">
            <a:extLst>
              <a:ext uri="{FF2B5EF4-FFF2-40B4-BE49-F238E27FC236}">
                <a16:creationId xmlns:a16="http://schemas.microsoft.com/office/drawing/2014/main" id="{9385149C-53D7-47A4-AF2C-2C607620A732}"/>
              </a:ext>
            </a:extLst>
          </p:cNvPr>
          <p:cNvSpPr>
            <a:spLocks noGrp="1"/>
          </p:cNvSpPr>
          <p:nvPr>
            <p:ph idx="1"/>
          </p:nvPr>
        </p:nvSpPr>
        <p:spPr>
          <a:xfrm>
            <a:off x="2689359" y="1994211"/>
            <a:ext cx="9117279" cy="536554"/>
          </a:xfrm>
        </p:spPr>
        <p:txBody>
          <a:bodyPr>
            <a:normAutofit/>
          </a:bodyPr>
          <a:lstStyle/>
          <a:p>
            <a:pPr marL="0" indent="0">
              <a:buNone/>
            </a:pPr>
            <a:r>
              <a:rPr kumimoji="1" lang="en-US" altLang="ja-JP" sz="2400" dirty="0"/>
              <a:t>2023</a:t>
            </a:r>
            <a:r>
              <a:rPr kumimoji="1" lang="ja-JP" altLang="en-US" sz="2400" dirty="0"/>
              <a:t>年：「スポーツ界における暴力根絶宣言」から</a:t>
            </a:r>
            <a:r>
              <a:rPr kumimoji="1" lang="en-US" altLang="ja-JP" sz="2400" dirty="0"/>
              <a:t>10</a:t>
            </a:r>
            <a:r>
              <a:rPr kumimoji="1" lang="ja-JP" altLang="en-US" sz="2400" dirty="0"/>
              <a:t>年</a:t>
            </a:r>
            <a:endParaRPr kumimoji="1" lang="en-US" altLang="ja-JP" sz="2400" dirty="0"/>
          </a:p>
          <a:p>
            <a:pPr marL="0" indent="0">
              <a:buNone/>
            </a:pPr>
            <a:endParaRPr lang="en-US" altLang="ja-JP" sz="2400" dirty="0"/>
          </a:p>
        </p:txBody>
      </p:sp>
      <p:sp>
        <p:nvSpPr>
          <p:cNvPr id="3" name="二等辺三角形 2">
            <a:extLst>
              <a:ext uri="{FF2B5EF4-FFF2-40B4-BE49-F238E27FC236}">
                <a16:creationId xmlns:a16="http://schemas.microsoft.com/office/drawing/2014/main" id="{084A4542-9F9B-951E-55E2-2DC0CC67A43E}"/>
              </a:ext>
            </a:extLst>
          </p:cNvPr>
          <p:cNvSpPr/>
          <p:nvPr/>
        </p:nvSpPr>
        <p:spPr>
          <a:xfrm rot="10800000">
            <a:off x="5061992" y="2705337"/>
            <a:ext cx="2590800" cy="2473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コンテンツ プレースホルダー 2">
            <a:extLst>
              <a:ext uri="{FF2B5EF4-FFF2-40B4-BE49-F238E27FC236}">
                <a16:creationId xmlns:a16="http://schemas.microsoft.com/office/drawing/2014/main" id="{F87E1AB1-DE5A-F9AF-B23B-1B6ECC0084DB}"/>
              </a:ext>
            </a:extLst>
          </p:cNvPr>
          <p:cNvSpPr txBox="1">
            <a:spLocks/>
          </p:cNvSpPr>
          <p:nvPr/>
        </p:nvSpPr>
        <p:spPr>
          <a:xfrm>
            <a:off x="2689359" y="3291919"/>
            <a:ext cx="9117279" cy="236073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現在も指導者による暴力・ハラスメント行為が後をたたない</a:t>
            </a:r>
            <a:endParaRPr lang="en-US" altLang="ja-JP" sz="2400" dirty="0"/>
          </a:p>
          <a:p>
            <a:r>
              <a:rPr lang="ja-JP" altLang="en-US" sz="2400" dirty="0"/>
              <a:t>「スポーツ団体ガバナンスコード」においても選手・指導者に対するコンプライアンス教育を実施することが明記</a:t>
            </a:r>
            <a:endParaRPr lang="en-US" altLang="ja-JP" sz="2400" dirty="0"/>
          </a:p>
          <a:p>
            <a:r>
              <a:rPr lang="ja-JP" altLang="en-US" sz="2400" dirty="0"/>
              <a:t>スポーツ団体からの積極的な働きかけで、スポーツ界から暴力・ハラスメント行為を撲滅するべき</a:t>
            </a:r>
            <a:endParaRPr lang="en-US" altLang="ja-JP" sz="2400" dirty="0"/>
          </a:p>
        </p:txBody>
      </p:sp>
    </p:spTree>
    <p:extLst>
      <p:ext uri="{BB962C8B-B14F-4D97-AF65-F5344CB8AC3E}">
        <p14:creationId xmlns:p14="http://schemas.microsoft.com/office/powerpoint/2010/main" val="43641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900196" y="743474"/>
            <a:ext cx="8911687" cy="1280890"/>
          </a:xfrm>
        </p:spPr>
        <p:txBody>
          <a:bodyPr>
            <a:normAutofit/>
          </a:bodyPr>
          <a:lstStyle/>
          <a:p>
            <a:r>
              <a:rPr lang="ja-JP" altLang="en-US" dirty="0"/>
              <a:t>スポーツにおけるハラスメント</a:t>
            </a:r>
            <a:br>
              <a:rPr lang="en-US" altLang="ja-JP" dirty="0"/>
            </a:br>
            <a:endParaRPr kumimoji="1" lang="ja-JP" dirty="0"/>
          </a:p>
        </p:txBody>
      </p:sp>
      <p:sp>
        <p:nvSpPr>
          <p:cNvPr id="2" name="テキスト ボックス 1"/>
          <p:cNvSpPr txBox="1"/>
          <p:nvPr/>
        </p:nvSpPr>
        <p:spPr>
          <a:xfrm>
            <a:off x="2933931" y="1681974"/>
            <a:ext cx="8570680"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スポーツ基本法における原則</a:t>
            </a:r>
          </a:p>
        </p:txBody>
      </p:sp>
      <p:sp>
        <p:nvSpPr>
          <p:cNvPr id="4" name="テキスト ボックス 3"/>
          <p:cNvSpPr txBox="1"/>
          <p:nvPr/>
        </p:nvSpPr>
        <p:spPr>
          <a:xfrm>
            <a:off x="1764792" y="2714661"/>
            <a:ext cx="9363456" cy="400110"/>
          </a:xfrm>
          <a:prstGeom prst="rect">
            <a:avLst/>
          </a:prstGeom>
          <a:noFill/>
        </p:spPr>
        <p:txBody>
          <a:bodyPr wrap="square" rtlCol="0">
            <a:spAutoFit/>
          </a:bodyPr>
          <a:lstStyle/>
          <a:p>
            <a:pPr marL="285750" indent="-285750">
              <a:buFont typeface="Wingdings" panose="05000000000000000000" pitchFamily="2" charset="2"/>
              <a:buChar char="l"/>
            </a:pPr>
            <a:endParaRPr kumimoji="1" lang="ja-JP" altLang="en-US" sz="2000" dirty="0"/>
          </a:p>
        </p:txBody>
      </p:sp>
      <p:sp>
        <p:nvSpPr>
          <p:cNvPr id="5" name="テキスト ボックス 4"/>
          <p:cNvSpPr txBox="1"/>
          <p:nvPr/>
        </p:nvSpPr>
        <p:spPr>
          <a:xfrm>
            <a:off x="3180542" y="2290446"/>
            <a:ext cx="8762076"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t>前文（一部）</a:t>
            </a:r>
          </a:p>
        </p:txBody>
      </p:sp>
      <p:sp>
        <p:nvSpPr>
          <p:cNvPr id="6" name="テキスト ボックス 5"/>
          <p:cNvSpPr txBox="1"/>
          <p:nvPr/>
        </p:nvSpPr>
        <p:spPr>
          <a:xfrm>
            <a:off x="3281126" y="2767280"/>
            <a:ext cx="7766645" cy="1323439"/>
          </a:xfrm>
          <a:prstGeom prst="rect">
            <a:avLst/>
          </a:prstGeom>
          <a:noFill/>
          <a:ln>
            <a:solidFill>
              <a:schemeClr val="tx1"/>
            </a:solidFill>
          </a:ln>
        </p:spPr>
        <p:txBody>
          <a:bodyPr wrap="square" rtlCol="0">
            <a:spAutoFit/>
          </a:bodyPr>
          <a:lstStyle/>
          <a:p>
            <a:r>
              <a:rPr kumimoji="1" lang="ja-JP" altLang="en-US" sz="2000" dirty="0"/>
              <a:t>スポーツは、次代を担う青少年の体力を向上させるとともに、</a:t>
            </a:r>
            <a:r>
              <a:rPr kumimoji="1" lang="ja-JP" altLang="en-US" sz="2000" b="1" u="sng" dirty="0"/>
              <a:t>他者を尊重しこれと協同する精神、公正さと規律を尊ぶ態度や克己心を培い、実践的な思考力や判断力を育む等人格の形成に大きな影響を及ぼす</a:t>
            </a:r>
            <a:r>
              <a:rPr kumimoji="1" lang="ja-JP" altLang="en-US" sz="2000" dirty="0"/>
              <a:t>ものである。</a:t>
            </a:r>
          </a:p>
        </p:txBody>
      </p:sp>
      <p:sp>
        <p:nvSpPr>
          <p:cNvPr id="8" name="テキスト ボックス 7"/>
          <p:cNvSpPr txBox="1"/>
          <p:nvPr/>
        </p:nvSpPr>
        <p:spPr>
          <a:xfrm>
            <a:off x="3263793" y="4105078"/>
            <a:ext cx="3694176" cy="338554"/>
          </a:xfrm>
          <a:prstGeom prst="rect">
            <a:avLst/>
          </a:prstGeom>
          <a:noFill/>
        </p:spPr>
        <p:txBody>
          <a:bodyPr wrap="square" rtlCol="0">
            <a:spAutoFit/>
          </a:bodyPr>
          <a:lstStyle/>
          <a:p>
            <a:r>
              <a:rPr kumimoji="1" lang="en-US" altLang="ja-JP" sz="1600" dirty="0"/>
              <a:t>※</a:t>
            </a:r>
            <a:r>
              <a:rPr kumimoji="1" lang="ja-JP" altLang="en-US" sz="1600" dirty="0"/>
              <a:t>太字・傍線は作成者</a:t>
            </a:r>
          </a:p>
        </p:txBody>
      </p:sp>
      <p:sp>
        <p:nvSpPr>
          <p:cNvPr id="7" name="二等辺三角形 6">
            <a:extLst>
              <a:ext uri="{FF2B5EF4-FFF2-40B4-BE49-F238E27FC236}">
                <a16:creationId xmlns:a16="http://schemas.microsoft.com/office/drawing/2014/main" id="{AE7FBD9B-E201-D8E5-40A2-32F01FA345A7}"/>
              </a:ext>
            </a:extLst>
          </p:cNvPr>
          <p:cNvSpPr/>
          <p:nvPr/>
        </p:nvSpPr>
        <p:spPr>
          <a:xfrm rot="10800000">
            <a:off x="5923871" y="4644973"/>
            <a:ext cx="2590800" cy="24739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60AE99F4-E690-482D-E5E0-C8E5C04B61B7}"/>
              </a:ext>
            </a:extLst>
          </p:cNvPr>
          <p:cNvSpPr txBox="1"/>
          <p:nvPr/>
        </p:nvSpPr>
        <p:spPr>
          <a:xfrm>
            <a:off x="3281125" y="5245281"/>
            <a:ext cx="8223485" cy="1200329"/>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400" dirty="0"/>
              <a:t>指導者によるハラスメントは、むしろ選手の思考力・判断力を奪う（指導者の指示に従うだけ）結果を生む</a:t>
            </a:r>
            <a:endParaRPr kumimoji="1" lang="en-US" altLang="ja-JP" sz="2400" dirty="0"/>
          </a:p>
          <a:p>
            <a:pPr marL="285750" indent="-285750">
              <a:buFont typeface="Arial" panose="020B0604020202020204" pitchFamily="34" charset="0"/>
              <a:buChar char="•"/>
            </a:pPr>
            <a:r>
              <a:rPr kumimoji="1" lang="ja-JP" altLang="en-US" sz="2400" dirty="0"/>
              <a:t>選手の成長や人格形成にはむしろ悪影響を及ぼすおそれ</a:t>
            </a:r>
          </a:p>
        </p:txBody>
      </p:sp>
    </p:spTree>
    <p:extLst>
      <p:ext uri="{BB962C8B-B14F-4D97-AF65-F5344CB8AC3E}">
        <p14:creationId xmlns:p14="http://schemas.microsoft.com/office/powerpoint/2010/main" val="41485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スポーツにおけるハラスメント</a:t>
            </a:r>
            <a:endParaRPr kumimoji="1" lang="ja-JP" dirty="0"/>
          </a:p>
        </p:txBody>
      </p:sp>
      <p:sp>
        <p:nvSpPr>
          <p:cNvPr id="2" name="テキスト ボックス 1"/>
          <p:cNvSpPr txBox="1"/>
          <p:nvPr/>
        </p:nvSpPr>
        <p:spPr>
          <a:xfrm>
            <a:off x="2761673" y="1883664"/>
            <a:ext cx="9314713" cy="830997"/>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「子どもの権利とスポーツの原則」（日本ユニセフ協会　</a:t>
            </a:r>
            <a:r>
              <a:rPr kumimoji="1" lang="en-US" altLang="ja-JP" sz="2400" dirty="0"/>
              <a:t>2018.11</a:t>
            </a:r>
            <a:r>
              <a:rPr kumimoji="1" lang="ja-JP" altLang="en-US" sz="2400" dirty="0"/>
              <a:t>発行）</a:t>
            </a:r>
          </a:p>
        </p:txBody>
      </p:sp>
      <p:sp>
        <p:nvSpPr>
          <p:cNvPr id="6" name="テキスト ボックス 5"/>
          <p:cNvSpPr txBox="1"/>
          <p:nvPr/>
        </p:nvSpPr>
        <p:spPr>
          <a:xfrm>
            <a:off x="5652655" y="3511606"/>
            <a:ext cx="5851956" cy="1938992"/>
          </a:xfrm>
          <a:prstGeom prst="rect">
            <a:avLst/>
          </a:prstGeom>
          <a:noFill/>
          <a:ln>
            <a:solidFill>
              <a:schemeClr val="tx1"/>
            </a:solidFill>
          </a:ln>
        </p:spPr>
        <p:txBody>
          <a:bodyPr wrap="square" rtlCol="0">
            <a:spAutoFit/>
          </a:bodyPr>
          <a:lstStyle/>
          <a:p>
            <a:r>
              <a:rPr kumimoji="1" lang="ja-JP" altLang="en-US" sz="2000" dirty="0"/>
              <a:t>「子どもの権利とスポーツの原則」は、スポーツ基本法をはじめとする各種法令の理念に合致しそれを具現化するものであり、とりわけ権利保護の必要性の高い子どもに対するハラスメントや暴力の防止等に向けたスポーツ団体等の自主的な取組みに資するものである。</a:t>
            </a: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3127" y="2889612"/>
            <a:ext cx="2343807" cy="3310462"/>
          </a:xfrm>
          <a:prstGeom prst="rect">
            <a:avLst/>
          </a:prstGeom>
        </p:spPr>
      </p:pic>
      <p:sp>
        <p:nvSpPr>
          <p:cNvPr id="9" name="テキスト ボックス 8"/>
          <p:cNvSpPr txBox="1"/>
          <p:nvPr/>
        </p:nvSpPr>
        <p:spPr>
          <a:xfrm>
            <a:off x="5486400" y="2913078"/>
            <a:ext cx="5469188"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t>解説（一部）</a:t>
            </a:r>
          </a:p>
        </p:txBody>
      </p:sp>
    </p:spTree>
    <p:extLst>
      <p:ext uri="{BB962C8B-B14F-4D97-AF65-F5344CB8AC3E}">
        <p14:creationId xmlns:p14="http://schemas.microsoft.com/office/powerpoint/2010/main" val="394747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スポーツにおけるハラスメント</a:t>
            </a:r>
            <a:endParaRPr kumimoji="1" lang="ja-JP" dirty="0"/>
          </a:p>
        </p:txBody>
      </p:sp>
      <p:sp>
        <p:nvSpPr>
          <p:cNvPr id="2" name="テキスト ボックス 1"/>
          <p:cNvSpPr txBox="1"/>
          <p:nvPr/>
        </p:nvSpPr>
        <p:spPr>
          <a:xfrm>
            <a:off x="2890982" y="1794707"/>
            <a:ext cx="9008621" cy="830997"/>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「子どもの権利とスポーツの原則」（日本ユニセフ協会　</a:t>
            </a:r>
            <a:r>
              <a:rPr kumimoji="1" lang="en-US" altLang="ja-JP" sz="2400" dirty="0"/>
              <a:t>2018.11</a:t>
            </a:r>
            <a:r>
              <a:rPr kumimoji="1" lang="ja-JP" altLang="en-US" sz="2400" dirty="0"/>
              <a:t>発行）</a:t>
            </a:r>
          </a:p>
        </p:txBody>
      </p:sp>
      <p:sp>
        <p:nvSpPr>
          <p:cNvPr id="6" name="テキスト ボックス 5"/>
          <p:cNvSpPr txBox="1"/>
          <p:nvPr/>
        </p:nvSpPr>
        <p:spPr>
          <a:xfrm>
            <a:off x="3047891" y="2793404"/>
            <a:ext cx="8118873" cy="400110"/>
          </a:xfrm>
          <a:prstGeom prst="rect">
            <a:avLst/>
          </a:prstGeom>
          <a:noFill/>
        </p:spPr>
        <p:txBody>
          <a:bodyPr wrap="square" rtlCol="0">
            <a:spAutoFit/>
          </a:bodyPr>
          <a:lstStyle/>
          <a:p>
            <a:pPr marL="285750" indent="-285750">
              <a:buFont typeface="Wingdings" panose="05000000000000000000" pitchFamily="2" charset="2"/>
              <a:buChar char="l"/>
            </a:pPr>
            <a:r>
              <a:rPr kumimoji="1" lang="en-US" altLang="ja-JP" sz="2000" dirty="0"/>
              <a:t> </a:t>
            </a:r>
            <a:r>
              <a:rPr kumimoji="1" lang="ja-JP" altLang="en-US" sz="2000" dirty="0"/>
              <a:t>原則</a:t>
            </a:r>
            <a:r>
              <a:rPr kumimoji="1" lang="en-US" altLang="ja-JP" sz="2000" dirty="0"/>
              <a:t>01</a:t>
            </a:r>
            <a:r>
              <a:rPr kumimoji="1" lang="ja-JP" altLang="en-US" sz="2000" dirty="0"/>
              <a:t>　子どもの権利の尊重と推進にコミットする</a:t>
            </a:r>
            <a:r>
              <a:rPr kumimoji="1" lang="en-US" altLang="ja-JP" sz="2000" dirty="0"/>
              <a:t>  </a:t>
            </a:r>
            <a:endParaRPr kumimoji="1" lang="ja-JP" altLang="en-US" sz="2000" dirty="0"/>
          </a:p>
        </p:txBody>
      </p:sp>
      <p:sp>
        <p:nvSpPr>
          <p:cNvPr id="9" name="テキスト ボックス 8"/>
          <p:cNvSpPr txBox="1"/>
          <p:nvPr/>
        </p:nvSpPr>
        <p:spPr>
          <a:xfrm>
            <a:off x="3491344" y="3353109"/>
            <a:ext cx="8143253" cy="2862322"/>
          </a:xfrm>
          <a:prstGeom prst="rect">
            <a:avLst/>
          </a:prstGeom>
          <a:noFill/>
          <a:ln>
            <a:solidFill>
              <a:schemeClr val="tx1"/>
            </a:solidFill>
          </a:ln>
        </p:spPr>
        <p:txBody>
          <a:bodyPr wrap="square" rtlCol="0">
            <a:spAutoFit/>
          </a:bodyPr>
          <a:lstStyle/>
          <a:p>
            <a:r>
              <a:rPr kumimoji="1" lang="en-US" altLang="ja-JP" sz="2000" b="1" u="sng" dirty="0"/>
              <a:t>ⅰ.</a:t>
            </a:r>
            <a:r>
              <a:rPr kumimoji="1" lang="ja-JP" altLang="en-US" sz="2000" b="1" u="sng" dirty="0"/>
              <a:t>常に子どもの最善の利益を考慮して行動する</a:t>
            </a:r>
            <a:endParaRPr kumimoji="1" lang="en-US" altLang="ja-JP" sz="2000" b="1" u="sng" dirty="0"/>
          </a:p>
          <a:p>
            <a:endParaRPr kumimoji="1" lang="en-US" altLang="ja-JP" sz="2000" dirty="0"/>
          </a:p>
          <a:p>
            <a:r>
              <a:rPr kumimoji="1" lang="en-US" altLang="ja-JP" sz="2000" b="1" u="sng" dirty="0"/>
              <a:t>ⅱ.</a:t>
            </a:r>
            <a:r>
              <a:rPr kumimoji="1" lang="ja-JP" altLang="en-US" sz="2000" b="1" u="sng" dirty="0"/>
              <a:t>子どもの意見を尊重する</a:t>
            </a:r>
            <a:endParaRPr kumimoji="1" lang="en-US" altLang="ja-JP" sz="2000" b="1" u="sng" dirty="0"/>
          </a:p>
          <a:p>
            <a:endParaRPr kumimoji="1" lang="en-US" altLang="ja-JP" sz="2000" dirty="0"/>
          </a:p>
          <a:p>
            <a:r>
              <a:rPr kumimoji="1" lang="en-US" altLang="ja-JP" sz="2000" dirty="0"/>
              <a:t>ⅲ. </a:t>
            </a:r>
            <a:r>
              <a:rPr kumimoji="1" lang="ja-JP" altLang="en-US" sz="2000" dirty="0"/>
              <a:t>子どもを差別しない</a:t>
            </a:r>
            <a:endParaRPr kumimoji="1" lang="en-US" altLang="ja-JP" sz="2000" dirty="0"/>
          </a:p>
          <a:p>
            <a:endParaRPr kumimoji="1" lang="en-US" altLang="ja-JP" sz="2000" dirty="0"/>
          </a:p>
          <a:p>
            <a:r>
              <a:rPr kumimoji="1" lang="en-US" altLang="ja-JP" sz="2000" b="1" u="sng" dirty="0"/>
              <a:t>ⅳ.</a:t>
            </a:r>
            <a:r>
              <a:rPr kumimoji="1" lang="ja-JP" altLang="en-US" sz="2000" b="1" u="sng" dirty="0"/>
              <a:t>子どもをあらゆる形態の暴力やその他権利の侵害から守る</a:t>
            </a:r>
            <a:endParaRPr kumimoji="1" lang="en-US" altLang="ja-JP" sz="2000" b="1" u="sng" dirty="0"/>
          </a:p>
          <a:p>
            <a:endParaRPr kumimoji="1" lang="en-US" altLang="ja-JP" sz="2000" dirty="0"/>
          </a:p>
          <a:p>
            <a:r>
              <a:rPr kumimoji="1" lang="en-US" altLang="ja-JP" sz="2000" dirty="0"/>
              <a:t>ⅴ. </a:t>
            </a:r>
            <a:r>
              <a:rPr kumimoji="1" lang="ja-JP" altLang="en-US" sz="2000" dirty="0"/>
              <a:t>スポーツを通じて子どもの権利を推進する</a:t>
            </a:r>
            <a:endParaRPr kumimoji="1" lang="en-US" altLang="ja-JP" sz="2000" dirty="0"/>
          </a:p>
        </p:txBody>
      </p:sp>
      <p:sp>
        <p:nvSpPr>
          <p:cNvPr id="11" name="テキスト ボックス 10"/>
          <p:cNvSpPr txBox="1"/>
          <p:nvPr/>
        </p:nvSpPr>
        <p:spPr>
          <a:xfrm>
            <a:off x="3491344" y="6263534"/>
            <a:ext cx="3694176" cy="369332"/>
          </a:xfrm>
          <a:prstGeom prst="rect">
            <a:avLst/>
          </a:prstGeom>
          <a:noFill/>
        </p:spPr>
        <p:txBody>
          <a:bodyPr wrap="square" rtlCol="0">
            <a:spAutoFit/>
          </a:bodyPr>
          <a:lstStyle/>
          <a:p>
            <a:r>
              <a:rPr kumimoji="1" lang="en-US" altLang="ja-JP" dirty="0"/>
              <a:t>※</a:t>
            </a:r>
            <a:r>
              <a:rPr kumimoji="1" lang="ja-JP" altLang="en-US" dirty="0"/>
              <a:t>太字・傍線は作成者</a:t>
            </a:r>
          </a:p>
        </p:txBody>
      </p:sp>
    </p:spTree>
    <p:extLst>
      <p:ext uri="{BB962C8B-B14F-4D97-AF65-F5344CB8AC3E}">
        <p14:creationId xmlns:p14="http://schemas.microsoft.com/office/powerpoint/2010/main" val="2098721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スポーツにおけるハラスメント</a:t>
            </a:r>
            <a:br>
              <a:rPr lang="en-US" altLang="ja-JP" dirty="0"/>
            </a:br>
            <a:r>
              <a:rPr lang="ja-JP" altLang="en-US" dirty="0"/>
              <a:t>～体罰と</a:t>
            </a:r>
            <a:r>
              <a:rPr kumimoji="1" lang="ja-JP" altLang="en-US" dirty="0"/>
              <a:t>暴力～</a:t>
            </a:r>
            <a:endParaRPr kumimoji="1" lang="ja-JP" dirty="0"/>
          </a:p>
        </p:txBody>
      </p:sp>
      <p:sp>
        <p:nvSpPr>
          <p:cNvPr id="2" name="テキスト ボックス 1"/>
          <p:cNvSpPr txBox="1"/>
          <p:nvPr/>
        </p:nvSpPr>
        <p:spPr>
          <a:xfrm>
            <a:off x="2789382" y="1883664"/>
            <a:ext cx="8466882"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教員が行う暴力</a:t>
            </a:r>
          </a:p>
        </p:txBody>
      </p:sp>
      <p:sp>
        <p:nvSpPr>
          <p:cNvPr id="5" name="テキスト ボックス 4"/>
          <p:cNvSpPr txBox="1"/>
          <p:nvPr/>
        </p:nvSpPr>
        <p:spPr>
          <a:xfrm>
            <a:off x="2902360" y="2375666"/>
            <a:ext cx="8911688" cy="830997"/>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400" dirty="0"/>
              <a:t>試合で負けたこと・練習で失敗したこと・指導者の要求に応えられないことを理由とした指導上の暴力</a:t>
            </a:r>
          </a:p>
        </p:txBody>
      </p:sp>
      <p:sp>
        <p:nvSpPr>
          <p:cNvPr id="9" name="下矢印 8"/>
          <p:cNvSpPr/>
          <p:nvPr/>
        </p:nvSpPr>
        <p:spPr>
          <a:xfrm>
            <a:off x="6011626" y="3250519"/>
            <a:ext cx="2468880" cy="4389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103418" y="3784087"/>
            <a:ext cx="8710630" cy="1200329"/>
          </a:xfrm>
          <a:prstGeom prst="rect">
            <a:avLst/>
          </a:prstGeom>
          <a:noFill/>
        </p:spPr>
        <p:txBody>
          <a:bodyPr wrap="square" rtlCol="0">
            <a:spAutoFit/>
          </a:bodyPr>
          <a:lstStyle/>
          <a:p>
            <a:r>
              <a:rPr kumimoji="1" lang="ja-JP" altLang="en-US" sz="2400" dirty="0"/>
              <a:t>学校教育法に定める「教育上必要な場面に」あたらず、そもそも「懲戒」か「体罰」かの議論にすら入らない。</a:t>
            </a:r>
            <a:r>
              <a:rPr kumimoji="1" lang="ja-JP" altLang="en-US" sz="2400" u="sng" dirty="0"/>
              <a:t>単なる「暴力」にすぎない</a:t>
            </a:r>
            <a:r>
              <a:rPr kumimoji="1" lang="ja-JP" altLang="en-US" sz="2400" dirty="0"/>
              <a:t>。</a:t>
            </a:r>
          </a:p>
        </p:txBody>
      </p:sp>
      <p:sp>
        <p:nvSpPr>
          <p:cNvPr id="11" name="テキスト ボックス 10"/>
          <p:cNvSpPr txBox="1"/>
          <p:nvPr/>
        </p:nvSpPr>
        <p:spPr>
          <a:xfrm>
            <a:off x="2902360" y="5256790"/>
            <a:ext cx="8256368"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教員でないスポーツ指導者が行う暴力</a:t>
            </a:r>
          </a:p>
        </p:txBody>
      </p:sp>
      <p:sp>
        <p:nvSpPr>
          <p:cNvPr id="12" name="テキスト ボックス 11"/>
          <p:cNvSpPr txBox="1"/>
          <p:nvPr/>
        </p:nvSpPr>
        <p:spPr>
          <a:xfrm>
            <a:off x="2992582" y="5647847"/>
            <a:ext cx="8821466" cy="1200329"/>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400" dirty="0"/>
              <a:t>そもそも懲戒権が与えられておらず、選手に対する有形力の行使を「体罰」と評価する余地すらない。</a:t>
            </a:r>
            <a:r>
              <a:rPr kumimoji="1" lang="ja-JP" altLang="en-US" sz="2400" u="sng" dirty="0"/>
              <a:t>単なる「暴力」にすぎない。</a:t>
            </a:r>
          </a:p>
        </p:txBody>
      </p:sp>
    </p:spTree>
    <p:extLst>
      <p:ext uri="{BB962C8B-B14F-4D97-AF65-F5344CB8AC3E}">
        <p14:creationId xmlns:p14="http://schemas.microsoft.com/office/powerpoint/2010/main" val="313937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817255" y="724100"/>
            <a:ext cx="10515600" cy="922986"/>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自己紹介</a:t>
            </a:r>
          </a:p>
        </p:txBody>
      </p:sp>
      <p:sp>
        <p:nvSpPr>
          <p:cNvPr id="3" name="コンテンツ プレースホルダー 2"/>
          <p:cNvSpPr txBox="1">
            <a:spLocks/>
          </p:cNvSpPr>
          <p:nvPr/>
        </p:nvSpPr>
        <p:spPr>
          <a:xfrm>
            <a:off x="1965037" y="1687086"/>
            <a:ext cx="8961581" cy="258613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000" dirty="0"/>
              <a:t>平成１４年４月　　帝都高速度交通営団　入団</a:t>
            </a:r>
            <a:endParaRPr lang="en-US" altLang="ja-JP" sz="2000" dirty="0"/>
          </a:p>
          <a:p>
            <a:pPr marL="0" indent="0">
              <a:buFont typeface="Wingdings 3" charset="2"/>
              <a:buNone/>
            </a:pPr>
            <a:r>
              <a:rPr lang="ja-JP" altLang="en-US" sz="2000" dirty="0"/>
              <a:t>　　　　　　　　　　　　運輸部営業課　配属</a:t>
            </a:r>
            <a:endParaRPr lang="en-US" altLang="ja-JP" sz="2000" dirty="0"/>
          </a:p>
          <a:p>
            <a:pPr marL="0" indent="0">
              <a:buFont typeface="Wingdings 3" charset="2"/>
              <a:buNone/>
            </a:pPr>
            <a:r>
              <a:rPr lang="ja-JP" altLang="en-US" sz="2000" dirty="0"/>
              <a:t>　　　　　　　　　　　　その後、営業推進担当、旅客課、審査課に所属</a:t>
            </a:r>
            <a:endParaRPr lang="en-US" altLang="ja-JP" sz="2000" dirty="0"/>
          </a:p>
          <a:p>
            <a:r>
              <a:rPr lang="ja-JP" altLang="en-US" sz="2000" dirty="0"/>
              <a:t>平成２０年３月　　退社⇒法科大学院進学</a:t>
            </a:r>
            <a:endParaRPr lang="en-US" altLang="ja-JP" sz="2000" dirty="0"/>
          </a:p>
          <a:p>
            <a:r>
              <a:rPr lang="ja-JP" altLang="en-US" sz="2000" dirty="0"/>
              <a:t>平成２３年１２月　弁護士登録（新６４期）</a:t>
            </a:r>
            <a:endParaRPr lang="en-US" altLang="ja-JP" sz="2000" dirty="0"/>
          </a:p>
          <a:p>
            <a:pPr marL="0" indent="0">
              <a:buFont typeface="Wingdings 3" charset="2"/>
              <a:buNone/>
            </a:pPr>
            <a:r>
              <a:rPr lang="ja-JP" altLang="en-US" sz="2000" dirty="0"/>
              <a:t>　　　　　　　　　　　　現在、堀法律事務所に所属</a:t>
            </a:r>
            <a:endParaRPr lang="en-US" altLang="ja-JP" sz="2000" dirty="0"/>
          </a:p>
          <a:p>
            <a:endParaRPr lang="ja-JP" altLang="en-US" sz="2000" dirty="0"/>
          </a:p>
        </p:txBody>
      </p:sp>
      <p:sp>
        <p:nvSpPr>
          <p:cNvPr id="4" name="テキスト ボックス 3"/>
          <p:cNvSpPr txBox="1"/>
          <p:nvPr/>
        </p:nvSpPr>
        <p:spPr>
          <a:xfrm>
            <a:off x="2210863" y="4313216"/>
            <a:ext cx="8630699" cy="1015663"/>
          </a:xfrm>
          <a:prstGeom prst="rect">
            <a:avLst/>
          </a:prstGeom>
          <a:noFill/>
        </p:spPr>
        <p:txBody>
          <a:bodyPr wrap="square" rtlCol="0">
            <a:spAutoFit/>
          </a:bodyPr>
          <a:lstStyle/>
          <a:p>
            <a:r>
              <a:rPr kumimoji="1" lang="ja-JP" altLang="en-US" sz="2000" dirty="0"/>
              <a:t>公益財団法人日本バスケットボール協会　裁定委員</a:t>
            </a:r>
            <a:endParaRPr kumimoji="1" lang="en-US" altLang="ja-JP" sz="2000" dirty="0"/>
          </a:p>
          <a:p>
            <a:r>
              <a:rPr lang="ja-JP" altLang="en-US" sz="2000" b="0" i="0" dirty="0">
                <a:effectLst/>
                <a:latin typeface="���C���I"/>
              </a:rPr>
              <a:t>日本スポーツ法学会　事務局員</a:t>
            </a:r>
          </a:p>
          <a:p>
            <a:r>
              <a:rPr kumimoji="1" lang="ja-JP" altLang="en-US" sz="2000" dirty="0"/>
              <a:t>第一東京弁護士会総合法律研究所スポーツ法研究部会（副部会長）</a:t>
            </a:r>
            <a:endParaRPr kumimoji="1" lang="en-US" altLang="ja-JP" sz="2000" dirty="0"/>
          </a:p>
        </p:txBody>
      </p:sp>
      <p:sp>
        <p:nvSpPr>
          <p:cNvPr id="5" name="スライド番号プレースホルダ 4"/>
          <p:cNvSpPr>
            <a:spLocks noGrp="1"/>
          </p:cNvSpPr>
          <p:nvPr>
            <p:ph type="sldNum" sz="quarter" idx="12"/>
          </p:nvPr>
        </p:nvSpPr>
        <p:spPr>
          <a:xfrm>
            <a:off x="11356860" y="6309320"/>
            <a:ext cx="683339" cy="365125"/>
          </a:xfrm>
        </p:spPr>
        <p:txBody>
          <a:bodyPr/>
          <a:lstStyle/>
          <a:p>
            <a:fld id="{3C2452D2-3F26-4C15-87B8-5E50A337305A}" type="slidenum">
              <a:rPr kumimoji="1" lang="ja-JP" altLang="en-US" smtClean="0"/>
              <a:pPr/>
              <a:t>2</a:t>
            </a:fld>
            <a:endParaRPr kumimoji="1" lang="ja-JP" altLang="en-US"/>
          </a:p>
        </p:txBody>
      </p:sp>
    </p:spTree>
    <p:extLst>
      <p:ext uri="{BB962C8B-B14F-4D97-AF65-F5344CB8AC3E}">
        <p14:creationId xmlns:p14="http://schemas.microsoft.com/office/powerpoint/2010/main" val="451435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スポーツにおけるハラスメント</a:t>
            </a:r>
            <a:br>
              <a:rPr lang="en-US" altLang="ja-JP" dirty="0"/>
            </a:br>
            <a:r>
              <a:rPr lang="ja-JP" altLang="en-US" dirty="0"/>
              <a:t>～パワハラとは～</a:t>
            </a:r>
            <a:endParaRPr kumimoji="1" lang="ja-JP" dirty="0"/>
          </a:p>
        </p:txBody>
      </p:sp>
      <p:sp>
        <p:nvSpPr>
          <p:cNvPr id="11" name="コンテンツ プレースホルダー 2"/>
          <p:cNvSpPr txBox="1">
            <a:spLocks/>
          </p:cNvSpPr>
          <p:nvPr/>
        </p:nvSpPr>
        <p:spPr>
          <a:xfrm>
            <a:off x="3121891" y="2448910"/>
            <a:ext cx="8670715" cy="416432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7200" indent="-457200">
              <a:buFont typeface="+mj-lt"/>
              <a:buAutoNum type="arabicPeriod"/>
            </a:pPr>
            <a:r>
              <a:rPr lang="ja-JP" altLang="en-US" sz="2400" dirty="0"/>
              <a:t>高熱を出して動けないため練習を休むと言ってきた選手に対し、「俺の時代には熱で休むやつはいなかった」「熱で休むような選手は試合で使えない」と言って、練習に来るように伝えた。</a:t>
            </a:r>
            <a:endParaRPr lang="en-US" altLang="ja-JP" sz="2400" dirty="0"/>
          </a:p>
          <a:p>
            <a:pPr marL="457200" indent="-457200">
              <a:buFont typeface="+mj-lt"/>
              <a:buAutoNum type="arabicPeriod"/>
            </a:pPr>
            <a:r>
              <a:rPr lang="ja-JP" altLang="en-US" sz="2400" dirty="0"/>
              <a:t>指導者が決めた練習内容に関し意見を述べた選手を、反抗的な態度であるとして試合のレギュラーから外した。</a:t>
            </a:r>
            <a:endParaRPr lang="en-US" altLang="ja-JP" sz="2400" dirty="0"/>
          </a:p>
          <a:p>
            <a:pPr marL="457200" indent="-457200">
              <a:buFont typeface="+mj-lt"/>
              <a:buAutoNum type="arabicPeriod"/>
            </a:pPr>
            <a:r>
              <a:rPr lang="ja-JP" altLang="en-US" sz="2400" dirty="0"/>
              <a:t>チームのエースである選手が練習中緩慢なプレイを続けたため、当該選手の成長を促すとともに、他の選手にも気合いを入れる目的で、選手全員の面前で当該選手に対し、「てめえ、なにチンタラ練習してるんだ！」「お前みたいなバカはこのチームに</a:t>
            </a:r>
            <a:r>
              <a:rPr lang="ja-JP" altLang="en-US" sz="2400" dirty="0" err="1"/>
              <a:t>いらね</a:t>
            </a:r>
            <a:r>
              <a:rPr lang="ja-JP" altLang="en-US" sz="2400" dirty="0"/>
              <a:t>えよ。邪魔だ。」「明日から練習くるな！」と強い口調で叱責した。</a:t>
            </a:r>
            <a:endParaRPr lang="en-US" altLang="ja-JP" sz="2400" dirty="0"/>
          </a:p>
          <a:p>
            <a:pPr marL="457200" indent="-457200">
              <a:buFont typeface="+mj-lt"/>
              <a:buAutoNum type="arabicPeriod"/>
            </a:pPr>
            <a:endParaRPr lang="en-US" altLang="ja-JP" sz="2400" dirty="0"/>
          </a:p>
        </p:txBody>
      </p:sp>
      <p:sp>
        <p:nvSpPr>
          <p:cNvPr id="12" name="コンテンツ プレースホルダー 2"/>
          <p:cNvSpPr txBox="1">
            <a:spLocks/>
          </p:cNvSpPr>
          <p:nvPr/>
        </p:nvSpPr>
        <p:spPr>
          <a:xfrm>
            <a:off x="2641967" y="1915510"/>
            <a:ext cx="7846938" cy="6232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t>Ｑ．これってパワハラ？</a:t>
            </a:r>
            <a:endParaRPr lang="en-US" altLang="ja-JP" sz="2400" dirty="0">
              <a:solidFill>
                <a:srgbClr val="FF0000"/>
              </a:solidFill>
            </a:endParaRPr>
          </a:p>
        </p:txBody>
      </p:sp>
    </p:spTree>
    <p:extLst>
      <p:ext uri="{BB962C8B-B14F-4D97-AF65-F5344CB8AC3E}">
        <p14:creationId xmlns:p14="http://schemas.microsoft.com/office/powerpoint/2010/main" val="37088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スポーツにおけるハラスメント</a:t>
            </a:r>
            <a:br>
              <a:rPr lang="en-US" altLang="ja-JP" dirty="0"/>
            </a:br>
            <a:r>
              <a:rPr lang="ja-JP" altLang="en-US" dirty="0"/>
              <a:t>～パワハラとは～</a:t>
            </a:r>
            <a:endParaRPr kumimoji="1" lang="ja-JP" dirty="0"/>
          </a:p>
        </p:txBody>
      </p:sp>
      <p:sp>
        <p:nvSpPr>
          <p:cNvPr id="11" name="コンテンツ プレースホルダー 2"/>
          <p:cNvSpPr txBox="1">
            <a:spLocks/>
          </p:cNvSpPr>
          <p:nvPr/>
        </p:nvSpPr>
        <p:spPr>
          <a:xfrm>
            <a:off x="2830225" y="3629891"/>
            <a:ext cx="8970264" cy="20567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t>「パワーハラスメントは、</a:t>
            </a:r>
            <a:r>
              <a:rPr lang="ja-JP" altLang="en-US" sz="2400" dirty="0">
                <a:solidFill>
                  <a:srgbClr val="FF0000"/>
                </a:solidFill>
              </a:rPr>
              <a:t>同じ組織（スポーツ団体、チーム等で競技活動をする者に対して、職務上の地位や人間関係などの組織内の優位性を背景に、指導の適正な範囲を超えて、精神的・身体的苦痛を与える、又は、その競技環境を悪化させる行為</a:t>
            </a:r>
            <a:r>
              <a:rPr lang="ja-JP" altLang="en-US" sz="2400" dirty="0"/>
              <a:t>をいいます。」</a:t>
            </a:r>
            <a:endParaRPr lang="en-US" altLang="ja-JP" sz="2400" dirty="0"/>
          </a:p>
        </p:txBody>
      </p:sp>
      <p:sp>
        <p:nvSpPr>
          <p:cNvPr id="12" name="コンテンツ プレースホルダー 2"/>
          <p:cNvSpPr txBox="1">
            <a:spLocks/>
          </p:cNvSpPr>
          <p:nvPr/>
        </p:nvSpPr>
        <p:spPr>
          <a:xfrm>
            <a:off x="2697758" y="2256412"/>
            <a:ext cx="8970264" cy="14011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2400" dirty="0"/>
              <a:t>スポーツ界におけるコンプライアンス強化ガイドライン</a:t>
            </a:r>
            <a:endParaRPr lang="en-US" altLang="ja-JP" sz="2400" dirty="0"/>
          </a:p>
          <a:p>
            <a:pPr marL="0" indent="0">
              <a:buNone/>
            </a:pPr>
            <a:r>
              <a:rPr lang="ja-JP" altLang="en-US" sz="2400" dirty="0">
                <a:solidFill>
                  <a:srgbClr val="FF0000"/>
                </a:solidFill>
              </a:rPr>
              <a:t>　</a:t>
            </a:r>
            <a:r>
              <a:rPr lang="ja-JP" altLang="en-US" sz="2400" dirty="0"/>
              <a:t>不祥事対応事例集（</a:t>
            </a:r>
            <a:r>
              <a:rPr lang="en-US" altLang="ja-JP" sz="2400" dirty="0"/>
              <a:t>2018.3 </a:t>
            </a:r>
            <a:r>
              <a:rPr lang="ja-JP" altLang="en-US" sz="2400" dirty="0"/>
              <a:t>スポーツ競技団体のコンプライアンス強化委員会）</a:t>
            </a:r>
            <a:endParaRPr lang="en-US" altLang="ja-JP" sz="2400" dirty="0"/>
          </a:p>
        </p:txBody>
      </p:sp>
    </p:spTree>
    <p:extLst>
      <p:ext uri="{BB962C8B-B14F-4D97-AF65-F5344CB8AC3E}">
        <p14:creationId xmlns:p14="http://schemas.microsoft.com/office/powerpoint/2010/main" val="267853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スポーツにおけるハラスメント</a:t>
            </a:r>
            <a:br>
              <a:rPr lang="en-US" altLang="ja-JP" dirty="0"/>
            </a:br>
            <a:r>
              <a:rPr lang="ja-JP" altLang="en-US" dirty="0"/>
              <a:t>～パワハラとは～</a:t>
            </a:r>
            <a:endParaRPr kumimoji="1" lang="ja-JP" dirty="0"/>
          </a:p>
        </p:txBody>
      </p:sp>
      <p:sp>
        <p:nvSpPr>
          <p:cNvPr id="11" name="コンテンツ プレースホルダー 2"/>
          <p:cNvSpPr txBox="1">
            <a:spLocks/>
          </p:cNvSpPr>
          <p:nvPr/>
        </p:nvSpPr>
        <p:spPr>
          <a:xfrm>
            <a:off x="2749941" y="3614100"/>
            <a:ext cx="8970264" cy="2984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7200" indent="-457200">
              <a:buFont typeface="+mj-ea"/>
              <a:buAutoNum type="circleNumDbPlain"/>
            </a:pPr>
            <a:r>
              <a:rPr lang="ja-JP" altLang="en-US" sz="2000" dirty="0"/>
              <a:t>身体的な攻撃（暴行・傷害）</a:t>
            </a:r>
            <a:endParaRPr lang="en-US" altLang="ja-JP" sz="2000" dirty="0"/>
          </a:p>
          <a:p>
            <a:pPr marL="457200" indent="-457200">
              <a:buFont typeface="+mj-ea"/>
              <a:buAutoNum type="circleNumDbPlain"/>
            </a:pPr>
            <a:r>
              <a:rPr lang="ja-JP" altLang="en-US" sz="2000" dirty="0"/>
              <a:t>精神的な攻撃（脅迫・名誉棄損・侮辱・ひどい暴言）</a:t>
            </a:r>
            <a:endParaRPr lang="en-US" altLang="ja-JP" sz="2000" dirty="0"/>
          </a:p>
          <a:p>
            <a:pPr marL="457200" indent="-457200">
              <a:buFont typeface="+mj-ea"/>
              <a:buAutoNum type="circleNumDbPlain"/>
            </a:pPr>
            <a:r>
              <a:rPr lang="ja-JP" altLang="en-US" sz="2000" dirty="0"/>
              <a:t>人間関係からの切り離し</a:t>
            </a:r>
            <a:endParaRPr lang="en-US" altLang="ja-JP" sz="2000" dirty="0"/>
          </a:p>
          <a:p>
            <a:pPr marL="457200" indent="-457200">
              <a:buFont typeface="+mj-ea"/>
              <a:buAutoNum type="circleNumDbPlain"/>
            </a:pPr>
            <a:r>
              <a:rPr lang="ja-JP" altLang="en-US" sz="2000" dirty="0"/>
              <a:t>過大な要求（競技上明らかに不要なことや遂行不可能なことの強制、競技の妨害）</a:t>
            </a:r>
            <a:endParaRPr lang="en-US" altLang="ja-JP" sz="2000" dirty="0"/>
          </a:p>
          <a:p>
            <a:pPr marL="457200" indent="-457200">
              <a:buFont typeface="+mj-ea"/>
              <a:buAutoNum type="circleNumDbPlain"/>
            </a:pPr>
            <a:r>
              <a:rPr lang="ja-JP" altLang="en-US" sz="2000" dirty="0"/>
              <a:t>過小な要求（競技上の合理性なく、能力や経験とかけ離れた程度の低い練習を命じることや練習をさせないこと）</a:t>
            </a:r>
            <a:endParaRPr lang="en-US" altLang="ja-JP" sz="2000" dirty="0"/>
          </a:p>
          <a:p>
            <a:pPr marL="457200" indent="-457200">
              <a:buFont typeface="+mj-ea"/>
              <a:buAutoNum type="circleNumDbPlain"/>
            </a:pPr>
            <a:r>
              <a:rPr lang="ja-JP" altLang="en-US" sz="2000" dirty="0"/>
              <a:t>個の侵害（私的なことに過度に立ち入ること）</a:t>
            </a:r>
            <a:endParaRPr lang="en-US" altLang="ja-JP" sz="2000" dirty="0"/>
          </a:p>
        </p:txBody>
      </p:sp>
      <p:sp>
        <p:nvSpPr>
          <p:cNvPr id="12" name="コンテンツ プレースホルダー 2"/>
          <p:cNvSpPr txBox="1">
            <a:spLocks/>
          </p:cNvSpPr>
          <p:nvPr/>
        </p:nvSpPr>
        <p:spPr>
          <a:xfrm>
            <a:off x="2455255" y="2351277"/>
            <a:ext cx="9638793" cy="877573"/>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2400" dirty="0"/>
              <a:t>スポーツ界におけるコンプライアンス強化ガイドライン</a:t>
            </a:r>
            <a:endParaRPr lang="en-US" altLang="ja-JP" sz="2400" dirty="0"/>
          </a:p>
          <a:p>
            <a:pPr marL="0" indent="0">
              <a:buNone/>
            </a:pPr>
            <a:r>
              <a:rPr lang="ja-JP" altLang="en-US" sz="2400" dirty="0"/>
              <a:t>　不祥事対応事例集（</a:t>
            </a:r>
            <a:r>
              <a:rPr lang="en-US" altLang="ja-JP" sz="2400" dirty="0"/>
              <a:t>2018.3 </a:t>
            </a:r>
            <a:r>
              <a:rPr lang="ja-JP" altLang="en-US" sz="2400" dirty="0"/>
              <a:t>スポーツ競技団体のコンプライアンス強化委員会）</a:t>
            </a:r>
            <a:endParaRPr lang="en-US" altLang="ja-JP" sz="2400" dirty="0"/>
          </a:p>
        </p:txBody>
      </p:sp>
      <p:sp>
        <p:nvSpPr>
          <p:cNvPr id="5" name="テキスト ボックス 4"/>
          <p:cNvSpPr txBox="1"/>
          <p:nvPr/>
        </p:nvSpPr>
        <p:spPr>
          <a:xfrm>
            <a:off x="2749941" y="3146561"/>
            <a:ext cx="9363456" cy="400110"/>
          </a:xfrm>
          <a:prstGeom prst="rect">
            <a:avLst/>
          </a:prstGeom>
          <a:noFill/>
        </p:spPr>
        <p:txBody>
          <a:bodyPr wrap="square" rtlCol="0">
            <a:spAutoFit/>
          </a:bodyPr>
          <a:lstStyle/>
          <a:p>
            <a:pPr marL="285750" indent="-285750">
              <a:buFont typeface="Wingdings" panose="05000000000000000000" pitchFamily="2" charset="2"/>
              <a:buChar char="l"/>
            </a:pPr>
            <a:r>
              <a:rPr kumimoji="1" lang="en-US" altLang="ja-JP" sz="2000" dirty="0"/>
              <a:t> </a:t>
            </a:r>
            <a:r>
              <a:rPr kumimoji="1" lang="ja-JP" altLang="en-US" sz="2000" dirty="0"/>
              <a:t>具体的な行為類型</a:t>
            </a:r>
          </a:p>
        </p:txBody>
      </p:sp>
    </p:spTree>
    <p:extLst>
      <p:ext uri="{BB962C8B-B14F-4D97-AF65-F5344CB8AC3E}">
        <p14:creationId xmlns:p14="http://schemas.microsoft.com/office/powerpoint/2010/main" val="226334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15346" y="1653494"/>
            <a:ext cx="9454896"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日本スポーツ協会「スポーツ指導者のための倫理ガイドライン」</a:t>
            </a:r>
          </a:p>
        </p:txBody>
      </p:sp>
      <p:sp>
        <p:nvSpPr>
          <p:cNvPr id="5" name="テキスト ボックス 4"/>
          <p:cNvSpPr txBox="1"/>
          <p:nvPr/>
        </p:nvSpPr>
        <p:spPr>
          <a:xfrm>
            <a:off x="2672090" y="2189050"/>
            <a:ext cx="8960463" cy="4154984"/>
          </a:xfrm>
          <a:prstGeom prst="rect">
            <a:avLst/>
          </a:prstGeom>
          <a:noFill/>
          <a:ln>
            <a:solidFill>
              <a:schemeClr val="tx2"/>
            </a:solidFill>
          </a:ln>
        </p:spPr>
        <p:txBody>
          <a:bodyPr wrap="square" rtlCol="0">
            <a:spAutoFit/>
          </a:bodyPr>
          <a:lstStyle/>
          <a:p>
            <a:r>
              <a:rPr kumimoji="1" lang="en-US" altLang="ja-JP" sz="2400" dirty="0"/>
              <a:t>Ⅱ</a:t>
            </a:r>
            <a:r>
              <a:rPr kumimoji="1" lang="ja-JP" altLang="en-US" sz="2400" dirty="0" err="1"/>
              <a:t>．</a:t>
            </a:r>
            <a:r>
              <a:rPr kumimoji="1" lang="ja-JP" altLang="en-US" sz="2400" dirty="0"/>
              <a:t>スポーツ指導者の役割</a:t>
            </a:r>
            <a:endParaRPr kumimoji="1" lang="en-US" altLang="ja-JP" sz="2400" dirty="0"/>
          </a:p>
          <a:p>
            <a:r>
              <a:rPr kumimoji="1" lang="ja-JP" altLang="en-US" sz="2400" dirty="0"/>
              <a:t>３．指導者とプレーヤーの望ましい関係づくりのために（抜粋）</a:t>
            </a:r>
            <a:endParaRPr kumimoji="1" lang="en-US" altLang="ja-JP" sz="2400" dirty="0"/>
          </a:p>
          <a:p>
            <a:r>
              <a:rPr kumimoji="1" lang="ja-JP" altLang="en-US" sz="2400" dirty="0"/>
              <a:t>「スポーツの主役はプレーヤーでありますが、指導者が指導的立場にいることによって、プレーヤーに対して上位の権力を持つことになります。こうした関係を指導者自身が自覚していることはとても大切です」</a:t>
            </a:r>
            <a:endParaRPr kumimoji="1" lang="en-US" altLang="ja-JP" sz="2400" dirty="0"/>
          </a:p>
          <a:p>
            <a:r>
              <a:rPr kumimoji="1" lang="ja-JP" altLang="en-US" sz="2400" dirty="0"/>
              <a:t>「指導者が</a:t>
            </a:r>
            <a:r>
              <a:rPr kumimoji="1" lang="ja-JP" altLang="en-US" sz="2400" dirty="0">
                <a:solidFill>
                  <a:srgbClr val="FF0000"/>
                </a:solidFill>
              </a:rPr>
              <a:t>個々のプレーヤーを自立した個人と考え、権利や尊厳や人格を尊重した指導を行い</a:t>
            </a:r>
            <a:r>
              <a:rPr kumimoji="1" lang="ja-JP" altLang="en-US" sz="2400" dirty="0"/>
              <a:t>、その結果、プレーヤーが指導者に対して信頼を寄せ、尊敬の気持ちを持つような</a:t>
            </a:r>
            <a:r>
              <a:rPr kumimoji="1" lang="ja-JP" altLang="en-US" sz="2400" dirty="0">
                <a:solidFill>
                  <a:srgbClr val="FF0000"/>
                </a:solidFill>
              </a:rPr>
              <a:t>相互尊敬の関係にあることが望まれます</a:t>
            </a:r>
            <a:r>
              <a:rPr kumimoji="1" lang="ja-JP" altLang="en-US" sz="2400" dirty="0"/>
              <a:t>。」</a:t>
            </a:r>
          </a:p>
        </p:txBody>
      </p:sp>
      <p:sp>
        <p:nvSpPr>
          <p:cNvPr id="6" name="タイトル 2"/>
          <p:cNvSpPr>
            <a:spLocks noGrp="1"/>
          </p:cNvSpPr>
          <p:nvPr>
            <p:ph type="title"/>
          </p:nvPr>
        </p:nvSpPr>
        <p:spPr>
          <a:xfrm>
            <a:off x="1970127" y="725239"/>
            <a:ext cx="9236697" cy="1088136"/>
          </a:xfrm>
        </p:spPr>
        <p:txBody>
          <a:bodyPr>
            <a:normAutofit/>
          </a:bodyPr>
          <a:lstStyle/>
          <a:p>
            <a:r>
              <a:rPr lang="ja-JP" altLang="en-US" dirty="0"/>
              <a:t>指導者によるハラスメント行為の要因分析</a:t>
            </a:r>
            <a:endParaRPr kumimoji="1" lang="ja-JP" dirty="0"/>
          </a:p>
        </p:txBody>
      </p:sp>
    </p:spTree>
    <p:extLst>
      <p:ext uri="{BB962C8B-B14F-4D97-AF65-F5344CB8AC3E}">
        <p14:creationId xmlns:p14="http://schemas.microsoft.com/office/powerpoint/2010/main" val="368756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07854" y="1810512"/>
            <a:ext cx="8962387" cy="830997"/>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公益財団法人日本体育協会及び加盟団体における倫理に関するガイドライン</a:t>
            </a:r>
          </a:p>
        </p:txBody>
      </p:sp>
      <p:sp>
        <p:nvSpPr>
          <p:cNvPr id="5" name="テキスト ボックス 4"/>
          <p:cNvSpPr txBox="1"/>
          <p:nvPr/>
        </p:nvSpPr>
        <p:spPr>
          <a:xfrm>
            <a:off x="2894953" y="2826236"/>
            <a:ext cx="9103083" cy="3046988"/>
          </a:xfrm>
          <a:prstGeom prst="rect">
            <a:avLst/>
          </a:prstGeom>
          <a:noFill/>
          <a:ln>
            <a:solidFill>
              <a:schemeClr val="tx2"/>
            </a:solidFill>
          </a:ln>
        </p:spPr>
        <p:txBody>
          <a:bodyPr wrap="square" rtlCol="0">
            <a:spAutoFit/>
          </a:bodyPr>
          <a:lstStyle/>
          <a:p>
            <a:r>
              <a:rPr kumimoji="1" lang="en-US" altLang="ja-JP" sz="2400" dirty="0"/>
              <a:t>Ⅰ</a:t>
            </a:r>
            <a:r>
              <a:rPr kumimoji="1" lang="ja-JP" altLang="en-US" sz="2400" dirty="0" err="1"/>
              <a:t>．</a:t>
            </a:r>
            <a:r>
              <a:rPr kumimoji="1" lang="ja-JP" altLang="en-US" sz="2400" dirty="0"/>
              <a:t>人道的行為に起因する事項</a:t>
            </a:r>
          </a:p>
          <a:p>
            <a:r>
              <a:rPr kumimoji="1" lang="ja-JP" altLang="en-US" sz="2400" dirty="0"/>
              <a:t>１． 身体的・精神的暴力（バイオレンス）行為等について</a:t>
            </a:r>
          </a:p>
          <a:p>
            <a:r>
              <a:rPr kumimoji="1" lang="ja-JP" altLang="en-US" sz="2400" dirty="0"/>
              <a:t>　（１）組織の運営又はスポーツを指導する際に意見の相違など</a:t>
            </a:r>
            <a:endParaRPr kumimoji="1" lang="en-US" altLang="ja-JP" sz="2400" dirty="0"/>
          </a:p>
          <a:p>
            <a:r>
              <a:rPr kumimoji="1" lang="ja-JP" altLang="en-US" sz="2400" dirty="0"/>
              <a:t>　　　が生じた場合は、互いに話し合い、</a:t>
            </a:r>
            <a:r>
              <a:rPr kumimoji="1" lang="ja-JP" altLang="en-US" sz="2400" dirty="0">
                <a:solidFill>
                  <a:srgbClr val="FF0000"/>
                </a:solidFill>
              </a:rPr>
              <a:t>相手の人格を尊重して　</a:t>
            </a:r>
            <a:endParaRPr kumimoji="1" lang="en-US" altLang="ja-JP" sz="2400" dirty="0">
              <a:solidFill>
                <a:srgbClr val="FF0000"/>
              </a:solidFill>
            </a:endParaRPr>
          </a:p>
          <a:p>
            <a:r>
              <a:rPr kumimoji="1" lang="ja-JP" altLang="en-US" sz="2400" dirty="0">
                <a:solidFill>
                  <a:srgbClr val="FF0000"/>
                </a:solidFill>
              </a:rPr>
              <a:t>　　　相互理解に努めること</a:t>
            </a:r>
            <a:r>
              <a:rPr kumimoji="1" lang="ja-JP" altLang="en-US" sz="2400" dirty="0"/>
              <a:t>。</a:t>
            </a:r>
          </a:p>
          <a:p>
            <a:r>
              <a:rPr kumimoji="1" lang="ja-JP" altLang="en-US" sz="2400" dirty="0"/>
              <a:t>　　　特に監督・コーチ等の指導的立場にある者は、競技者等へ</a:t>
            </a:r>
            <a:endParaRPr kumimoji="1" lang="en-US" altLang="ja-JP" sz="2400" dirty="0"/>
          </a:p>
          <a:p>
            <a:r>
              <a:rPr kumimoji="1" lang="ja-JP" altLang="en-US" sz="2400" dirty="0"/>
              <a:t>　　　の指導の際、暴力行為と受け取られるような行いには十分</a:t>
            </a:r>
            <a:endParaRPr kumimoji="1" lang="en-US" altLang="ja-JP" sz="2400" dirty="0"/>
          </a:p>
          <a:p>
            <a:r>
              <a:rPr kumimoji="1" lang="ja-JP" altLang="en-US" sz="2400" dirty="0"/>
              <a:t>　　　留意すること。</a:t>
            </a:r>
            <a:endParaRPr kumimoji="1" lang="en-US" altLang="ja-JP" sz="2400" dirty="0"/>
          </a:p>
        </p:txBody>
      </p:sp>
      <p:sp>
        <p:nvSpPr>
          <p:cNvPr id="7" name="タイトル 2"/>
          <p:cNvSpPr>
            <a:spLocks noGrp="1"/>
          </p:cNvSpPr>
          <p:nvPr>
            <p:ph type="title"/>
          </p:nvPr>
        </p:nvSpPr>
        <p:spPr>
          <a:xfrm>
            <a:off x="1876188" y="722376"/>
            <a:ext cx="9627209" cy="1088136"/>
          </a:xfrm>
        </p:spPr>
        <p:txBody>
          <a:bodyPr>
            <a:normAutofit/>
          </a:bodyPr>
          <a:lstStyle/>
          <a:p>
            <a:r>
              <a:rPr lang="ja-JP" altLang="en-US" dirty="0"/>
              <a:t>指導者によるハラスメント行為の要因分析</a:t>
            </a:r>
            <a:endParaRPr kumimoji="1" lang="ja-JP" dirty="0"/>
          </a:p>
        </p:txBody>
      </p:sp>
      <p:sp>
        <p:nvSpPr>
          <p:cNvPr id="2" name="テキスト ボックス 1">
            <a:extLst>
              <a:ext uri="{FF2B5EF4-FFF2-40B4-BE49-F238E27FC236}">
                <a16:creationId xmlns:a16="http://schemas.microsoft.com/office/drawing/2014/main" id="{528580A1-FEE9-34D4-7422-9606224067EC}"/>
              </a:ext>
            </a:extLst>
          </p:cNvPr>
          <p:cNvSpPr txBox="1"/>
          <p:nvPr/>
        </p:nvSpPr>
        <p:spPr>
          <a:xfrm>
            <a:off x="3036637" y="5956896"/>
            <a:ext cx="9103084" cy="830997"/>
          </a:xfrm>
          <a:prstGeom prst="rect">
            <a:avLst/>
          </a:prstGeom>
          <a:noFill/>
        </p:spPr>
        <p:txBody>
          <a:bodyPr wrap="square" rtlCol="0">
            <a:spAutoFit/>
          </a:bodyPr>
          <a:lstStyle/>
          <a:p>
            <a:r>
              <a:rPr kumimoji="1" lang="ja-JP" altLang="en-US" sz="2400" dirty="0"/>
              <a:t>ハラスメント行為により、選手は指導者に怯え、表面的には相互理解しているように見えても、指導者に従っているだけとなる。</a:t>
            </a:r>
            <a:endParaRPr kumimoji="1" lang="en-US" altLang="ja-JP" sz="2400" dirty="0"/>
          </a:p>
        </p:txBody>
      </p:sp>
    </p:spTree>
    <p:extLst>
      <p:ext uri="{BB962C8B-B14F-4D97-AF65-F5344CB8AC3E}">
        <p14:creationId xmlns:p14="http://schemas.microsoft.com/office/powerpoint/2010/main" val="172076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52423" y="660010"/>
            <a:ext cx="10070592" cy="1088136"/>
          </a:xfrm>
        </p:spPr>
        <p:txBody>
          <a:bodyPr>
            <a:normAutofit/>
          </a:bodyPr>
          <a:lstStyle/>
          <a:p>
            <a:r>
              <a:rPr lang="ja-JP" altLang="en-US" dirty="0"/>
              <a:t>指導者によるハラスメント行為の要因分析</a:t>
            </a:r>
            <a:endParaRPr kumimoji="1" lang="ja-JP" dirty="0"/>
          </a:p>
        </p:txBody>
      </p:sp>
      <p:sp>
        <p:nvSpPr>
          <p:cNvPr id="4" name="テキスト ボックス 3"/>
          <p:cNvSpPr txBox="1"/>
          <p:nvPr/>
        </p:nvSpPr>
        <p:spPr>
          <a:xfrm>
            <a:off x="1955672" y="2916784"/>
            <a:ext cx="10160898" cy="830997"/>
          </a:xfrm>
          <a:prstGeom prst="rect">
            <a:avLst/>
          </a:prstGeom>
          <a:noFill/>
        </p:spPr>
        <p:txBody>
          <a:bodyPr wrap="square" rtlCol="0">
            <a:spAutoFit/>
          </a:bodyPr>
          <a:lstStyle/>
          <a:p>
            <a:r>
              <a:rPr kumimoji="1" lang="ja-JP" altLang="en-US" sz="2400" dirty="0"/>
              <a:t>（優越的関係を背景に）子どもの人格を尊重しない一方的な指導</a:t>
            </a:r>
            <a:endParaRPr kumimoji="1" lang="en-US" altLang="ja-JP" sz="2400" dirty="0"/>
          </a:p>
          <a:p>
            <a:r>
              <a:rPr kumimoji="1" lang="ja-JP" altLang="en-US" sz="2400" dirty="0"/>
              <a:t>　　</a:t>
            </a:r>
            <a:r>
              <a:rPr kumimoji="1" lang="en-US" altLang="ja-JP" sz="2400" dirty="0"/>
              <a:t>※</a:t>
            </a:r>
            <a:r>
              <a:rPr kumimoji="1" lang="ja-JP" altLang="en-US" sz="2400" dirty="0"/>
              <a:t>暴力・セクハラ・パワハラを含む</a:t>
            </a:r>
          </a:p>
        </p:txBody>
      </p:sp>
      <p:sp>
        <p:nvSpPr>
          <p:cNvPr id="5" name="テキスト ボックス 4"/>
          <p:cNvSpPr txBox="1"/>
          <p:nvPr/>
        </p:nvSpPr>
        <p:spPr>
          <a:xfrm>
            <a:off x="2630237" y="1963420"/>
            <a:ext cx="8811768" cy="461665"/>
          </a:xfrm>
          <a:prstGeom prst="rect">
            <a:avLst/>
          </a:prstGeom>
          <a:noFill/>
          <a:ln>
            <a:noFill/>
          </a:ln>
        </p:spPr>
        <p:txBody>
          <a:bodyPr wrap="square" rtlCol="0">
            <a:spAutoFit/>
          </a:bodyPr>
          <a:lstStyle/>
          <a:p>
            <a:r>
              <a:rPr kumimoji="1" lang="ja-JP" altLang="en-US" sz="2400" dirty="0"/>
              <a:t>指導者⇒競技者　優越的な関係（例：レギュラー選考）　　　　　　　</a:t>
            </a:r>
          </a:p>
        </p:txBody>
      </p:sp>
      <p:sp>
        <p:nvSpPr>
          <p:cNvPr id="6" name="テキスト ボックス 5"/>
          <p:cNvSpPr txBox="1"/>
          <p:nvPr/>
        </p:nvSpPr>
        <p:spPr>
          <a:xfrm>
            <a:off x="2380488" y="4220386"/>
            <a:ext cx="9811512" cy="461665"/>
          </a:xfrm>
          <a:prstGeom prst="rect">
            <a:avLst/>
          </a:prstGeom>
          <a:noFill/>
        </p:spPr>
        <p:txBody>
          <a:bodyPr wrap="square" rtlCol="0">
            <a:spAutoFit/>
          </a:bodyPr>
          <a:lstStyle/>
          <a:p>
            <a:r>
              <a:rPr kumimoji="1" lang="ja-JP" altLang="en-US" sz="2400" u="sng" dirty="0"/>
              <a:t>選手自身（保護者含め）指導者の優越的地位からこれを黙認</a:t>
            </a:r>
          </a:p>
        </p:txBody>
      </p:sp>
      <p:sp>
        <p:nvSpPr>
          <p:cNvPr id="2" name="下矢印 1"/>
          <p:cNvSpPr/>
          <p:nvPr/>
        </p:nvSpPr>
        <p:spPr>
          <a:xfrm>
            <a:off x="5326671" y="2486966"/>
            <a:ext cx="2084832" cy="3744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5326670" y="4765452"/>
            <a:ext cx="2084832" cy="4895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630236" y="5421187"/>
            <a:ext cx="9386273" cy="830997"/>
          </a:xfrm>
          <a:prstGeom prst="rect">
            <a:avLst/>
          </a:prstGeom>
          <a:noFill/>
        </p:spPr>
        <p:txBody>
          <a:bodyPr wrap="square" rtlCol="0">
            <a:spAutoFit/>
          </a:bodyPr>
          <a:lstStyle/>
          <a:p>
            <a:r>
              <a:rPr kumimoji="1" lang="ja-JP" altLang="en-US" sz="2400" dirty="0"/>
              <a:t>競技者が指導者の言いなりとなる</a:t>
            </a:r>
            <a:r>
              <a:rPr kumimoji="1" lang="en-US" altLang="ja-JP" sz="2400" dirty="0"/>
              <a:t>or</a:t>
            </a:r>
            <a:r>
              <a:rPr kumimoji="1" lang="ja-JP" altLang="en-US" sz="2400" dirty="0"/>
              <a:t>言いなりになると勘違い</a:t>
            </a:r>
            <a:endParaRPr kumimoji="1" lang="en-US" altLang="ja-JP" sz="2400" dirty="0"/>
          </a:p>
          <a:p>
            <a:r>
              <a:rPr kumimoji="1" lang="ja-JP" altLang="en-US" sz="2400" dirty="0"/>
              <a:t>→ハラスメント行為の継続</a:t>
            </a:r>
            <a:endParaRPr kumimoji="1" lang="en-US" altLang="ja-JP" sz="2400" dirty="0"/>
          </a:p>
        </p:txBody>
      </p:sp>
      <p:sp>
        <p:nvSpPr>
          <p:cNvPr id="9" name="下矢印 8"/>
          <p:cNvSpPr/>
          <p:nvPr/>
        </p:nvSpPr>
        <p:spPr>
          <a:xfrm>
            <a:off x="5326671" y="3763126"/>
            <a:ext cx="2084832" cy="3744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0672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2226125" y="582486"/>
            <a:ext cx="8567691" cy="11430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accent1"/>
              </a:buClr>
              <a:buSzPts val="2800"/>
              <a:buFont typeface="Cambria"/>
              <a:buNone/>
            </a:pPr>
            <a:r>
              <a:rPr lang="ja-JP" altLang="en-US" dirty="0"/>
              <a:t>なぜハラスメント行為が生じるのか</a:t>
            </a:r>
            <a:r>
              <a:rPr lang="ja-JP" dirty="0"/>
              <a:t>？</a:t>
            </a:r>
            <a:br>
              <a:rPr lang="ja-JP" dirty="0"/>
            </a:br>
            <a:r>
              <a:rPr lang="ja-JP" altLang="en-US" dirty="0"/>
              <a:t>　　</a:t>
            </a:r>
            <a:r>
              <a:rPr lang="ja-JP" sz="2800" dirty="0"/>
              <a:t>～</a:t>
            </a:r>
            <a:r>
              <a:rPr lang="ja-JP" altLang="en-US" sz="2800" dirty="0"/>
              <a:t>「不正のトライアングル」～</a:t>
            </a:r>
            <a:endParaRPr sz="2800" dirty="0"/>
          </a:p>
        </p:txBody>
      </p:sp>
      <p:sp>
        <p:nvSpPr>
          <p:cNvPr id="2" name="二等辺三角形 1">
            <a:extLst>
              <a:ext uri="{FF2B5EF4-FFF2-40B4-BE49-F238E27FC236}">
                <a16:creationId xmlns:a16="http://schemas.microsoft.com/office/drawing/2014/main" id="{BC0BAD83-304F-4A16-A9F8-54170A6652FD}"/>
              </a:ext>
            </a:extLst>
          </p:cNvPr>
          <p:cNvSpPr/>
          <p:nvPr/>
        </p:nvSpPr>
        <p:spPr>
          <a:xfrm>
            <a:off x="2530136" y="3018408"/>
            <a:ext cx="3025485" cy="3045040"/>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F8B345F2-1C81-4F29-9110-5D2B12387A45}"/>
              </a:ext>
            </a:extLst>
          </p:cNvPr>
          <p:cNvSpPr txBox="1"/>
          <p:nvPr/>
        </p:nvSpPr>
        <p:spPr>
          <a:xfrm>
            <a:off x="2804442" y="2618298"/>
            <a:ext cx="2476871" cy="400110"/>
          </a:xfrm>
          <a:prstGeom prst="rect">
            <a:avLst/>
          </a:prstGeom>
          <a:noFill/>
        </p:spPr>
        <p:txBody>
          <a:bodyPr wrap="square" rtlCol="0">
            <a:spAutoFit/>
          </a:bodyPr>
          <a:lstStyle/>
          <a:p>
            <a:pPr algn="ctr"/>
            <a:r>
              <a:rPr kumimoji="1" lang="ja-JP" altLang="en-US" sz="2000" dirty="0"/>
              <a:t>動機・プレッシャー</a:t>
            </a:r>
          </a:p>
        </p:txBody>
      </p:sp>
      <p:sp>
        <p:nvSpPr>
          <p:cNvPr id="15" name="テキスト ボックス 14">
            <a:extLst>
              <a:ext uri="{FF2B5EF4-FFF2-40B4-BE49-F238E27FC236}">
                <a16:creationId xmlns:a16="http://schemas.microsoft.com/office/drawing/2014/main" id="{B24C34EF-9135-4BA2-A3A1-809F4E225DA4}"/>
              </a:ext>
            </a:extLst>
          </p:cNvPr>
          <p:cNvSpPr txBox="1"/>
          <p:nvPr/>
        </p:nvSpPr>
        <p:spPr>
          <a:xfrm>
            <a:off x="1724003" y="6063448"/>
            <a:ext cx="2476871" cy="400110"/>
          </a:xfrm>
          <a:prstGeom prst="rect">
            <a:avLst/>
          </a:prstGeom>
          <a:noFill/>
        </p:spPr>
        <p:txBody>
          <a:bodyPr wrap="square" rtlCol="0">
            <a:spAutoFit/>
          </a:bodyPr>
          <a:lstStyle/>
          <a:p>
            <a:pPr algn="ctr"/>
            <a:r>
              <a:rPr kumimoji="1" lang="ja-JP" altLang="en-US" sz="2000" dirty="0"/>
              <a:t>機会</a:t>
            </a:r>
          </a:p>
        </p:txBody>
      </p:sp>
      <p:sp>
        <p:nvSpPr>
          <p:cNvPr id="16" name="テキスト ボックス 15">
            <a:extLst>
              <a:ext uri="{FF2B5EF4-FFF2-40B4-BE49-F238E27FC236}">
                <a16:creationId xmlns:a16="http://schemas.microsoft.com/office/drawing/2014/main" id="{D4A545DF-FEB4-4A6F-9736-6A146630EEA1}"/>
              </a:ext>
            </a:extLst>
          </p:cNvPr>
          <p:cNvSpPr txBox="1"/>
          <p:nvPr/>
        </p:nvSpPr>
        <p:spPr>
          <a:xfrm>
            <a:off x="4402422" y="6151609"/>
            <a:ext cx="2476871" cy="400110"/>
          </a:xfrm>
          <a:prstGeom prst="rect">
            <a:avLst/>
          </a:prstGeom>
          <a:noFill/>
        </p:spPr>
        <p:txBody>
          <a:bodyPr wrap="square" rtlCol="0">
            <a:spAutoFit/>
          </a:bodyPr>
          <a:lstStyle/>
          <a:p>
            <a:pPr algn="ctr"/>
            <a:r>
              <a:rPr kumimoji="1" lang="ja-JP" altLang="en-US" sz="2000" dirty="0"/>
              <a:t>正当化</a:t>
            </a:r>
          </a:p>
        </p:txBody>
      </p:sp>
      <p:graphicFrame>
        <p:nvGraphicFramePr>
          <p:cNvPr id="17" name="Google Shape;121;p16">
            <a:extLst>
              <a:ext uri="{FF2B5EF4-FFF2-40B4-BE49-F238E27FC236}">
                <a16:creationId xmlns:a16="http://schemas.microsoft.com/office/drawing/2014/main" id="{3C6D1EAB-7F48-493D-BE7D-F4B7ED05B130}"/>
              </a:ext>
            </a:extLst>
          </p:cNvPr>
          <p:cNvGraphicFramePr/>
          <p:nvPr>
            <p:extLst>
              <p:ext uri="{D42A27DB-BD31-4B8C-83A1-F6EECF244321}">
                <p14:modId xmlns:p14="http://schemas.microsoft.com/office/powerpoint/2010/main" val="3913595877"/>
              </p:ext>
            </p:extLst>
          </p:nvPr>
        </p:nvGraphicFramePr>
        <p:xfrm>
          <a:off x="6169980" y="2370463"/>
          <a:ext cx="5929655" cy="4055466"/>
        </p:xfrm>
        <a:graphic>
          <a:graphicData uri="http://schemas.openxmlformats.org/drawingml/2006/table">
            <a:tbl>
              <a:tblPr firstRow="1" bandRow="1">
                <a:noFill/>
              </a:tblPr>
              <a:tblGrid>
                <a:gridCol w="1100714">
                  <a:extLst>
                    <a:ext uri="{9D8B030D-6E8A-4147-A177-3AD203B41FA5}">
                      <a16:colId xmlns:a16="http://schemas.microsoft.com/office/drawing/2014/main" val="20000"/>
                    </a:ext>
                  </a:extLst>
                </a:gridCol>
                <a:gridCol w="1540797">
                  <a:extLst>
                    <a:ext uri="{9D8B030D-6E8A-4147-A177-3AD203B41FA5}">
                      <a16:colId xmlns:a16="http://schemas.microsoft.com/office/drawing/2014/main" val="1406870277"/>
                    </a:ext>
                  </a:extLst>
                </a:gridCol>
                <a:gridCol w="3288144">
                  <a:extLst>
                    <a:ext uri="{9D8B030D-6E8A-4147-A177-3AD203B41FA5}">
                      <a16:colId xmlns:a16="http://schemas.microsoft.com/office/drawing/2014/main" val="607738752"/>
                    </a:ext>
                  </a:extLst>
                </a:gridCol>
              </a:tblGrid>
              <a:tr h="444598">
                <a:tc>
                  <a:txBody>
                    <a:bodyPr/>
                    <a:lstStyle/>
                    <a:p>
                      <a:pPr marL="0" marR="0" lvl="0" indent="0" algn="l" rtl="0">
                        <a:spcBef>
                          <a:spcPts val="0"/>
                        </a:spcBef>
                        <a:spcAft>
                          <a:spcPts val="0"/>
                        </a:spcAft>
                        <a:buNone/>
                      </a:pPr>
                      <a:r>
                        <a:rPr lang="ja-JP" altLang="en-US" dirty="0">
                          <a:solidFill>
                            <a:schemeClr val="tx1"/>
                          </a:solidFill>
                        </a:rPr>
                        <a:t>要素</a:t>
                      </a:r>
                      <a:endParaRPr dirty="0">
                        <a:solidFill>
                          <a:schemeClr val="tx1"/>
                        </a:solidFill>
                      </a:endParaRPr>
                    </a:p>
                  </a:txBody>
                  <a:tcPr marL="91450" marR="91450" marT="45725" marB="45725"/>
                </a:tc>
                <a:tc>
                  <a:txBody>
                    <a:bodyPr/>
                    <a:lstStyle/>
                    <a:p>
                      <a:pPr marL="0" marR="0" lvl="0" indent="0" algn="l" rtl="0">
                        <a:spcBef>
                          <a:spcPts val="0"/>
                        </a:spcBef>
                        <a:spcAft>
                          <a:spcPts val="0"/>
                        </a:spcAft>
                        <a:buNone/>
                      </a:pPr>
                      <a:r>
                        <a:rPr lang="ja-JP" altLang="en-US" dirty="0">
                          <a:solidFill>
                            <a:schemeClr val="tx1"/>
                          </a:solidFill>
                        </a:rPr>
                        <a:t>説明</a:t>
                      </a:r>
                      <a:endParaRPr dirty="0">
                        <a:solidFill>
                          <a:schemeClr val="tx1"/>
                        </a:solidFill>
                      </a:endParaRPr>
                    </a:p>
                  </a:txBody>
                  <a:tcPr marL="91450" marR="91450" marT="45725" marB="45725"/>
                </a:tc>
                <a:tc>
                  <a:txBody>
                    <a:bodyPr/>
                    <a:lstStyle/>
                    <a:p>
                      <a:pPr marL="0" marR="0" lvl="0" indent="0" algn="l" rtl="0">
                        <a:spcBef>
                          <a:spcPts val="0"/>
                        </a:spcBef>
                        <a:spcAft>
                          <a:spcPts val="0"/>
                        </a:spcAft>
                        <a:buNone/>
                      </a:pPr>
                      <a:r>
                        <a:rPr lang="ja-JP" altLang="en-US" dirty="0">
                          <a:solidFill>
                            <a:schemeClr val="tx1"/>
                          </a:solidFill>
                        </a:rPr>
                        <a:t>イメージ</a:t>
                      </a:r>
                      <a:endParaRPr dirty="0">
                        <a:solidFill>
                          <a:schemeClr val="tx1"/>
                        </a:solidFill>
                      </a:endParaRPr>
                    </a:p>
                  </a:txBody>
                  <a:tcPr marL="91450" marR="91450" marT="45725" marB="45725"/>
                </a:tc>
                <a:extLst>
                  <a:ext uri="{0D108BD9-81ED-4DB2-BD59-A6C34878D82A}">
                    <a16:rowId xmlns:a16="http://schemas.microsoft.com/office/drawing/2014/main" val="10000"/>
                  </a:ext>
                </a:extLst>
              </a:tr>
              <a:tr h="951458">
                <a:tc>
                  <a:txBody>
                    <a:bodyPr/>
                    <a:lstStyle/>
                    <a:p>
                      <a:pPr marL="0" marR="0" lvl="0" indent="0" algn="l" rtl="0">
                        <a:spcBef>
                          <a:spcPts val="0"/>
                        </a:spcBef>
                        <a:spcAft>
                          <a:spcPts val="0"/>
                        </a:spcAft>
                        <a:buNone/>
                      </a:pPr>
                      <a:r>
                        <a:rPr lang="ja-JP" altLang="en-US" dirty="0"/>
                        <a:t>動機・プレッシャー</a:t>
                      </a:r>
                      <a:endParaRPr dirty="0"/>
                    </a:p>
                  </a:txBody>
                  <a:tcPr marL="91450" marR="91450" marT="45725" marB="45725">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不正を行う際の心理的なきっかけ</a:t>
                      </a:r>
                      <a:endParaRPr dirty="0"/>
                    </a:p>
                  </a:txBody>
                  <a:tcPr marL="91450" marR="91450" marT="45725" marB="45725">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・勝ちたいのにうまくいかない</a:t>
                      </a:r>
                      <a:endParaRPr lang="en-US" altLang="ja-JP" dirty="0"/>
                    </a:p>
                    <a:p>
                      <a:pPr marL="0" marR="0" lvl="0" indent="0" algn="l" rtl="0">
                        <a:spcBef>
                          <a:spcPts val="0"/>
                        </a:spcBef>
                        <a:spcAft>
                          <a:spcPts val="0"/>
                        </a:spcAft>
                        <a:buNone/>
                      </a:pPr>
                      <a:r>
                        <a:rPr lang="ja-JP" altLang="en-US" dirty="0"/>
                        <a:t>・他の指導方法がわからない</a:t>
                      </a:r>
                      <a:endParaRPr dirty="0"/>
                    </a:p>
                  </a:txBody>
                  <a:tcPr marL="91450" marR="91450" marT="45725" marB="45725">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144849">
                <a:tc>
                  <a:txBody>
                    <a:bodyPr/>
                    <a:lstStyle/>
                    <a:p>
                      <a:pPr marL="0" marR="0" lvl="0" indent="0" algn="l" rtl="0">
                        <a:spcBef>
                          <a:spcPts val="0"/>
                        </a:spcBef>
                        <a:spcAft>
                          <a:spcPts val="0"/>
                        </a:spcAft>
                        <a:buNone/>
                      </a:pPr>
                      <a:r>
                        <a:rPr lang="ja-JP" altLang="en-US" dirty="0"/>
                        <a:t>機会</a:t>
                      </a:r>
                      <a:endParaRPr dirty="0"/>
                    </a:p>
                  </a:txBody>
                  <a:tcPr marL="91450" marR="91450" marT="45725" marB="45725">
                    <a:lnT w="12700" cap="flat" cmpd="sng" algn="ctr">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不正を行おうとすれば可能な環境が存在する状態</a:t>
                      </a:r>
                      <a:endParaRPr dirty="0"/>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・ほかに大人が見ていない（閉鎖的な環境）</a:t>
                      </a:r>
                      <a:endParaRPr lang="en-US" altLang="ja-JP" dirty="0"/>
                    </a:p>
                    <a:p>
                      <a:pPr marL="0" marR="0" lvl="0" indent="0" algn="l" rtl="0">
                        <a:spcBef>
                          <a:spcPts val="0"/>
                        </a:spcBef>
                        <a:spcAft>
                          <a:spcPts val="0"/>
                        </a:spcAft>
                        <a:buNone/>
                      </a:pPr>
                      <a:r>
                        <a:rPr lang="ja-JP" altLang="en-US" dirty="0"/>
                        <a:t>・保護者が厳しい練習を望んている</a:t>
                      </a:r>
                      <a:endParaRPr dirty="0"/>
                    </a:p>
                  </a:txBody>
                  <a:tcPr marL="91450" marR="91450" marT="45725" marB="45725">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113770668"/>
                  </a:ext>
                </a:extLst>
              </a:tr>
              <a:tr h="1196360">
                <a:tc>
                  <a:txBody>
                    <a:bodyPr/>
                    <a:lstStyle/>
                    <a:p>
                      <a:pPr marL="0" marR="0" lvl="0" indent="0" algn="l" rtl="0">
                        <a:spcBef>
                          <a:spcPts val="0"/>
                        </a:spcBef>
                        <a:spcAft>
                          <a:spcPts val="0"/>
                        </a:spcAft>
                        <a:buNone/>
                      </a:pPr>
                      <a:r>
                        <a:rPr lang="ja-JP" altLang="en-US" dirty="0"/>
                        <a:t>正当化</a:t>
                      </a:r>
                      <a:endParaRPr dirty="0"/>
                    </a:p>
                  </a:txBody>
                  <a:tcPr marL="91450" marR="91450" marT="45725" marB="45725">
                    <a:lnL w="12700" cap="flat" cmpd="sng">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良心を働かせないためにする理由付け</a:t>
                      </a:r>
                      <a:endParaRPr dirty="0"/>
                    </a:p>
                  </a:txBody>
                  <a:tcPr marL="91450" marR="91450" marT="45725" marB="45725">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ja-JP" altLang="en-US" dirty="0"/>
                        <a:t>・自分も暴力を受けてきた</a:t>
                      </a:r>
                      <a:endParaRPr lang="en-US" altLang="ja-JP" dirty="0"/>
                    </a:p>
                    <a:p>
                      <a:pPr marL="0" marR="0" lvl="0" indent="0" algn="l" rtl="0">
                        <a:spcBef>
                          <a:spcPts val="0"/>
                        </a:spcBef>
                        <a:spcAft>
                          <a:spcPts val="0"/>
                        </a:spcAft>
                        <a:buNone/>
                      </a:pPr>
                      <a:r>
                        <a:rPr lang="ja-JP" altLang="en-US" dirty="0"/>
                        <a:t>・過去にこのような指導法で成果を出してきた</a:t>
                      </a:r>
                      <a:endParaRPr lang="en-US" altLang="ja-JP" dirty="0"/>
                    </a:p>
                  </a:txBody>
                  <a:tcPr marL="91450" marR="91450" marT="45725" marB="45725">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5042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コンテンツ プレースホルダー 1"/>
          <p:cNvGraphicFramePr>
            <a:graphicFrameLocks noGrp="1"/>
          </p:cNvGraphicFramePr>
          <p:nvPr>
            <p:ph idx="1"/>
            <p:extLst>
              <p:ext uri="{D42A27DB-BD31-4B8C-83A1-F6EECF244321}">
                <p14:modId xmlns:p14="http://schemas.microsoft.com/office/powerpoint/2010/main" val="2693137204"/>
              </p:ext>
            </p:extLst>
          </p:nvPr>
        </p:nvGraphicFramePr>
        <p:xfrm>
          <a:off x="2697017" y="1637414"/>
          <a:ext cx="9153604" cy="4119051"/>
        </p:xfrm>
        <a:graphic>
          <a:graphicData uri="http://schemas.openxmlformats.org/drawingml/2006/table">
            <a:tbl>
              <a:tblPr firstRow="1" bandRow="1">
                <a:tableStyleId>{B301B821-A1FF-4177-AEE7-76D212191A09}</a:tableStyleId>
              </a:tblPr>
              <a:tblGrid>
                <a:gridCol w="2288401">
                  <a:extLst>
                    <a:ext uri="{9D8B030D-6E8A-4147-A177-3AD203B41FA5}">
                      <a16:colId xmlns:a16="http://schemas.microsoft.com/office/drawing/2014/main" val="20000"/>
                    </a:ext>
                  </a:extLst>
                </a:gridCol>
                <a:gridCol w="2288401">
                  <a:extLst>
                    <a:ext uri="{9D8B030D-6E8A-4147-A177-3AD203B41FA5}">
                      <a16:colId xmlns:a16="http://schemas.microsoft.com/office/drawing/2014/main" val="20001"/>
                    </a:ext>
                  </a:extLst>
                </a:gridCol>
                <a:gridCol w="2288401">
                  <a:extLst>
                    <a:ext uri="{9D8B030D-6E8A-4147-A177-3AD203B41FA5}">
                      <a16:colId xmlns:a16="http://schemas.microsoft.com/office/drawing/2014/main" val="20002"/>
                    </a:ext>
                  </a:extLst>
                </a:gridCol>
                <a:gridCol w="2288401">
                  <a:extLst>
                    <a:ext uri="{9D8B030D-6E8A-4147-A177-3AD203B41FA5}">
                      <a16:colId xmlns:a16="http://schemas.microsoft.com/office/drawing/2014/main" val="20003"/>
                    </a:ext>
                  </a:extLst>
                </a:gridCol>
              </a:tblGrid>
              <a:tr h="888013">
                <a:tc>
                  <a:txBody>
                    <a:bodyPr/>
                    <a:lstStyle/>
                    <a:p>
                      <a:pPr algn="ctr"/>
                      <a:r>
                        <a:rPr kumimoji="1" lang="ja-JP" altLang="en-US" sz="2400" dirty="0">
                          <a:solidFill>
                            <a:schemeClr val="bg1"/>
                          </a:solidFill>
                        </a:rPr>
                        <a:t>確信犯型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a:solidFill>
                            <a:schemeClr val="bg1"/>
                          </a:solidFill>
                        </a:rPr>
                        <a:t>指導方法</a:t>
                      </a:r>
                      <a:endParaRPr kumimoji="1" lang="en-US" altLang="ja-JP" sz="2400" dirty="0">
                        <a:solidFill>
                          <a:schemeClr val="bg1"/>
                        </a:solidFill>
                      </a:endParaRPr>
                    </a:p>
                    <a:p>
                      <a:pPr algn="ctr"/>
                      <a:r>
                        <a:rPr kumimoji="1" lang="ja-JP" altLang="en-US" sz="2400" dirty="0">
                          <a:solidFill>
                            <a:schemeClr val="bg1"/>
                          </a:solidFill>
                        </a:rPr>
                        <a:t>わからず型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a:solidFill>
                            <a:schemeClr val="bg1"/>
                          </a:solidFill>
                        </a:rPr>
                        <a:t>感情爆発型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a:solidFill>
                            <a:schemeClr val="bg1"/>
                          </a:solidFill>
                        </a:rPr>
                        <a:t>ストレス解消型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31038">
                <a:tc>
                  <a:txBody>
                    <a:bodyPr/>
                    <a:lstStyle/>
                    <a:p>
                      <a:r>
                        <a:rPr kumimoji="1" lang="ja-JP" altLang="en-US" sz="2400" dirty="0">
                          <a:solidFill>
                            <a:schemeClr val="tx1">
                              <a:lumMod val="50000"/>
                            </a:schemeClr>
                          </a:solidFill>
                        </a:rPr>
                        <a:t>暴力をふるうことを誤りだとは思わず、有益で必要だと信じている。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a:solidFill>
                            <a:schemeClr val="tx1">
                              <a:lumMod val="50000"/>
                            </a:schemeClr>
                          </a:solidFill>
                        </a:rPr>
                        <a:t>暴力をふるうことは禁止されているとは理解しているが、暴力に頼る以外の指導方法を知らない。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a:solidFill>
                            <a:schemeClr val="tx1">
                              <a:lumMod val="50000"/>
                            </a:schemeClr>
                          </a:solidFill>
                        </a:rPr>
                        <a:t>暴力をふるうことは禁止されているとは理解しているが、感情のコントロールを失って暴力を失う。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a:solidFill>
                            <a:schemeClr val="tx1">
                              <a:lumMod val="50000"/>
                            </a:schemeClr>
                          </a:solidFill>
                        </a:rPr>
                        <a:t>自分のうっぷん晴らしやストレス解消のため、暴力をふるい、暴力をふるうことを楽しむ。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タイトル 2"/>
          <p:cNvSpPr>
            <a:spLocks noGrp="1"/>
          </p:cNvSpPr>
          <p:nvPr>
            <p:ph type="title"/>
          </p:nvPr>
        </p:nvSpPr>
        <p:spPr>
          <a:xfrm>
            <a:off x="1858357" y="735174"/>
            <a:ext cx="9509760" cy="732721"/>
          </a:xfrm>
        </p:spPr>
        <p:txBody>
          <a:bodyPr>
            <a:normAutofit fontScale="90000"/>
          </a:bodyPr>
          <a:lstStyle/>
          <a:p>
            <a:r>
              <a:rPr kumimoji="1" lang="ja-JP" altLang="en-US" sz="3200" dirty="0"/>
              <a:t>指導者の</a:t>
            </a:r>
            <a:r>
              <a:rPr lang="ja-JP" altLang="en-US" sz="3200" dirty="0"/>
              <a:t>ハラスメント行為</a:t>
            </a:r>
            <a:r>
              <a:rPr kumimoji="1" lang="ja-JP" altLang="en-US" sz="3200" dirty="0"/>
              <a:t>への対応</a:t>
            </a:r>
            <a:br>
              <a:rPr kumimoji="1" lang="en-US" altLang="ja-JP" sz="3200" dirty="0"/>
            </a:br>
            <a:r>
              <a:rPr kumimoji="1" lang="ja-JP" altLang="en-US" sz="3200" dirty="0"/>
              <a:t>～暴力のパターン～</a:t>
            </a:r>
            <a:endParaRPr kumimoji="1" lang="ja-JP" sz="3200" dirty="0"/>
          </a:p>
        </p:txBody>
      </p:sp>
      <p:sp>
        <p:nvSpPr>
          <p:cNvPr id="9" name="テキスト ボックス 8"/>
          <p:cNvSpPr txBox="1"/>
          <p:nvPr/>
        </p:nvSpPr>
        <p:spPr>
          <a:xfrm>
            <a:off x="2697018" y="5866831"/>
            <a:ext cx="9421092" cy="584775"/>
          </a:xfrm>
          <a:prstGeom prst="rect">
            <a:avLst/>
          </a:prstGeom>
          <a:noFill/>
        </p:spPr>
        <p:txBody>
          <a:bodyPr wrap="square" rtlCol="0">
            <a:spAutoFit/>
          </a:bodyPr>
          <a:lstStyle/>
          <a:p>
            <a:r>
              <a:rPr kumimoji="1" lang="en-US" altLang="ja-JP" sz="1600" dirty="0"/>
              <a:t>※</a:t>
            </a:r>
            <a:r>
              <a:rPr kumimoji="1" lang="ja-JP" altLang="en-US" sz="1600" dirty="0"/>
              <a:t>望月浩一郎「スポーツでの暴力をなくすための競技団体の課題」（菅原哲朗・望月浩一郎編集代表「スポーツにおける真の勝利　暴力に頼らない指導」エイデル研究所　</a:t>
            </a:r>
            <a:r>
              <a:rPr kumimoji="1" lang="en-US" altLang="ja-JP" sz="1600" dirty="0"/>
              <a:t>2013</a:t>
            </a:r>
            <a:r>
              <a:rPr kumimoji="1" lang="ja-JP" altLang="en-US" sz="1600" dirty="0"/>
              <a:t>）</a:t>
            </a:r>
          </a:p>
        </p:txBody>
      </p:sp>
    </p:spTree>
    <p:extLst>
      <p:ext uri="{BB962C8B-B14F-4D97-AF65-F5344CB8AC3E}">
        <p14:creationId xmlns:p14="http://schemas.microsoft.com/office/powerpoint/2010/main" val="85866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3702" y="668325"/>
            <a:ext cx="9509760" cy="1088136"/>
          </a:xfrm>
        </p:spPr>
        <p:txBody>
          <a:bodyPr>
            <a:normAutofit fontScale="90000"/>
          </a:bodyPr>
          <a:lstStyle/>
          <a:p>
            <a:r>
              <a:rPr lang="ja-JP" altLang="en-US" dirty="0"/>
              <a:t>指導者のハラスメント行為への対応</a:t>
            </a:r>
            <a:br>
              <a:rPr lang="en-US" altLang="ja-JP" dirty="0"/>
            </a:br>
            <a:r>
              <a:rPr lang="ja-JP" altLang="en-US" dirty="0"/>
              <a:t>～</a:t>
            </a:r>
            <a:r>
              <a:rPr kumimoji="1" lang="ja-JP" altLang="en-US" dirty="0"/>
              <a:t>「確信犯型」～</a:t>
            </a:r>
            <a:endParaRPr kumimoji="1" lang="ja-JP" dirty="0"/>
          </a:p>
        </p:txBody>
      </p:sp>
      <p:sp>
        <p:nvSpPr>
          <p:cNvPr id="4" name="テキスト ボックス 3"/>
          <p:cNvSpPr txBox="1"/>
          <p:nvPr/>
        </p:nvSpPr>
        <p:spPr>
          <a:xfrm>
            <a:off x="2468324" y="1986002"/>
            <a:ext cx="9659021"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スポーツの価値と相反する行為であることの認識共有</a:t>
            </a:r>
          </a:p>
        </p:txBody>
      </p:sp>
      <p:sp>
        <p:nvSpPr>
          <p:cNvPr id="7" name="テキスト ボックス 6"/>
          <p:cNvSpPr txBox="1"/>
          <p:nvPr/>
        </p:nvSpPr>
        <p:spPr>
          <a:xfrm>
            <a:off x="2468325" y="3484797"/>
            <a:ext cx="9372693"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指導者のみならず、保護者、競技者自身との認識共有</a:t>
            </a:r>
          </a:p>
        </p:txBody>
      </p:sp>
      <p:sp>
        <p:nvSpPr>
          <p:cNvPr id="8" name="テキスト ボックス 7"/>
          <p:cNvSpPr txBox="1"/>
          <p:nvPr/>
        </p:nvSpPr>
        <p:spPr>
          <a:xfrm>
            <a:off x="2843229" y="2495833"/>
            <a:ext cx="8997789" cy="830997"/>
          </a:xfrm>
          <a:prstGeom prst="rect">
            <a:avLst/>
          </a:prstGeom>
          <a:noFill/>
        </p:spPr>
        <p:txBody>
          <a:bodyPr wrap="square" rtlCol="0">
            <a:spAutoFit/>
          </a:bodyPr>
          <a:lstStyle/>
          <a:p>
            <a:r>
              <a:rPr kumimoji="1" lang="ja-JP" altLang="en-US" sz="2400" dirty="0"/>
              <a:t>⇒「競技力向上に暴力が有効」という考えからの改心</a:t>
            </a:r>
            <a:endParaRPr kumimoji="1" lang="en-US" altLang="ja-JP" sz="2400" dirty="0"/>
          </a:p>
          <a:p>
            <a:r>
              <a:rPr kumimoji="1" lang="ja-JP" altLang="en-US" sz="2400" dirty="0"/>
              <a:t>　暴力をふるう前にやることがあるのでは？</a:t>
            </a:r>
          </a:p>
        </p:txBody>
      </p:sp>
      <p:sp>
        <p:nvSpPr>
          <p:cNvPr id="9" name="テキスト ボックス 8"/>
          <p:cNvSpPr txBox="1"/>
          <p:nvPr/>
        </p:nvSpPr>
        <p:spPr>
          <a:xfrm>
            <a:off x="2757885" y="3986091"/>
            <a:ext cx="8630551" cy="1200329"/>
          </a:xfrm>
          <a:prstGeom prst="rect">
            <a:avLst/>
          </a:prstGeom>
          <a:noFill/>
        </p:spPr>
        <p:txBody>
          <a:bodyPr wrap="square" rtlCol="0">
            <a:spAutoFit/>
          </a:bodyPr>
          <a:lstStyle/>
          <a:p>
            <a:r>
              <a:rPr kumimoji="1" lang="ja-JP" altLang="en-US" sz="2400" dirty="0"/>
              <a:t>現時点でも、一定の暴力が競技力向上に有益であるとの認識が、競技者やその保護者に広範に存在</a:t>
            </a:r>
            <a:endParaRPr kumimoji="1" lang="en-US" altLang="ja-JP" sz="2400" dirty="0"/>
          </a:p>
          <a:p>
            <a:r>
              <a:rPr kumimoji="1" lang="ja-JP" altLang="en-US" sz="2400" dirty="0"/>
              <a:t>⇒競技者自身や保護者への啓発活動</a:t>
            </a:r>
          </a:p>
        </p:txBody>
      </p:sp>
      <p:sp>
        <p:nvSpPr>
          <p:cNvPr id="10" name="テキスト ボックス 9"/>
          <p:cNvSpPr txBox="1"/>
          <p:nvPr/>
        </p:nvSpPr>
        <p:spPr>
          <a:xfrm>
            <a:off x="2468325" y="5226049"/>
            <a:ext cx="10160898"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社会全体における認識共有</a:t>
            </a:r>
          </a:p>
        </p:txBody>
      </p:sp>
      <p:sp>
        <p:nvSpPr>
          <p:cNvPr id="11" name="テキスト ボックス 10"/>
          <p:cNvSpPr txBox="1"/>
          <p:nvPr/>
        </p:nvSpPr>
        <p:spPr>
          <a:xfrm>
            <a:off x="2807610" y="5614848"/>
            <a:ext cx="9033408" cy="830997"/>
          </a:xfrm>
          <a:prstGeom prst="rect">
            <a:avLst/>
          </a:prstGeom>
          <a:noFill/>
        </p:spPr>
        <p:txBody>
          <a:bodyPr wrap="square" rtlCol="0">
            <a:spAutoFit/>
          </a:bodyPr>
          <a:lstStyle/>
          <a:p>
            <a:r>
              <a:rPr kumimoji="1" lang="ja-JP" altLang="en-US" sz="2400" dirty="0"/>
              <a:t>暴力による熱血指導を美談とすることの否定（たとえ結果が出たとしても）</a:t>
            </a:r>
          </a:p>
        </p:txBody>
      </p:sp>
    </p:spTree>
    <p:extLst>
      <p:ext uri="{BB962C8B-B14F-4D97-AF65-F5344CB8AC3E}">
        <p14:creationId xmlns:p14="http://schemas.microsoft.com/office/powerpoint/2010/main" val="1399207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12908" y="1843937"/>
            <a:ext cx="9324665"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スポーツの価値と相反する行為であることの認識共有</a:t>
            </a:r>
          </a:p>
        </p:txBody>
      </p:sp>
      <p:sp>
        <p:nvSpPr>
          <p:cNvPr id="6" name="テキスト ボックス 5"/>
          <p:cNvSpPr txBox="1"/>
          <p:nvPr/>
        </p:nvSpPr>
        <p:spPr>
          <a:xfrm>
            <a:off x="2787812" y="2353768"/>
            <a:ext cx="8083388" cy="1200329"/>
          </a:xfrm>
          <a:prstGeom prst="rect">
            <a:avLst/>
          </a:prstGeom>
          <a:noFill/>
        </p:spPr>
        <p:txBody>
          <a:bodyPr wrap="square" rtlCol="0">
            <a:spAutoFit/>
          </a:bodyPr>
          <a:lstStyle/>
          <a:p>
            <a:r>
              <a:rPr kumimoji="1" lang="ja-JP" altLang="en-US" sz="2400" dirty="0"/>
              <a:t>∵指導方法がわからないから暴力をふるってしまうのは、その前提として「競技力向上に暴力が有効」という考えがあるため</a:t>
            </a:r>
            <a:endParaRPr kumimoji="1" lang="en-US" altLang="ja-JP" sz="2400" dirty="0"/>
          </a:p>
        </p:txBody>
      </p:sp>
      <p:sp>
        <p:nvSpPr>
          <p:cNvPr id="8" name="テキスト ボックス 7"/>
          <p:cNvSpPr txBox="1"/>
          <p:nvPr/>
        </p:nvSpPr>
        <p:spPr>
          <a:xfrm>
            <a:off x="2412908" y="3532013"/>
            <a:ext cx="7811747"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指導者自身の継続的かつ競技横断的な学習</a:t>
            </a:r>
          </a:p>
        </p:txBody>
      </p:sp>
      <p:sp>
        <p:nvSpPr>
          <p:cNvPr id="9" name="テキスト ボックス 8"/>
          <p:cNvSpPr txBox="1"/>
          <p:nvPr/>
        </p:nvSpPr>
        <p:spPr>
          <a:xfrm>
            <a:off x="2787812" y="3993678"/>
            <a:ext cx="9404188" cy="1569660"/>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400" dirty="0"/>
              <a:t>「学ぶことをやめたら、指導することもやめなければならない」（ロジェ・ルメール　サッカーフランス代表監督（当時））</a:t>
            </a:r>
            <a:endParaRPr kumimoji="1" lang="en-US" altLang="ja-JP" sz="2400" dirty="0"/>
          </a:p>
          <a:p>
            <a:pPr marL="342900" indent="-342900">
              <a:buFont typeface="Arial" panose="020B0604020202020204" pitchFamily="34" charset="0"/>
              <a:buChar char="•"/>
            </a:pPr>
            <a:r>
              <a:rPr kumimoji="1" lang="ja-JP" altLang="en-US" sz="2400" dirty="0"/>
              <a:t>競技の技術的事項だけでなく、視野を広げて競技横断的な事項も学ぶ</a:t>
            </a:r>
            <a:endParaRPr kumimoji="1" lang="en-US" altLang="ja-JP" sz="2400" dirty="0"/>
          </a:p>
        </p:txBody>
      </p:sp>
      <p:sp>
        <p:nvSpPr>
          <p:cNvPr id="10" name="テキスト ボックス 9"/>
          <p:cNvSpPr txBox="1"/>
          <p:nvPr/>
        </p:nvSpPr>
        <p:spPr>
          <a:xfrm>
            <a:off x="2412908" y="5563338"/>
            <a:ext cx="8439822"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指導者同士によるネットワークの構築</a:t>
            </a:r>
          </a:p>
        </p:txBody>
      </p:sp>
      <p:sp>
        <p:nvSpPr>
          <p:cNvPr id="11" name="テキスト ボックス 10"/>
          <p:cNvSpPr txBox="1"/>
          <p:nvPr/>
        </p:nvSpPr>
        <p:spPr>
          <a:xfrm>
            <a:off x="2787812" y="6025003"/>
            <a:ext cx="9200988" cy="830997"/>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400" dirty="0"/>
              <a:t>他の指導者の指導方法を学び、刺激し合うことで継続的な学習を促す</a:t>
            </a:r>
            <a:endParaRPr kumimoji="1" lang="en-US" altLang="ja-JP" sz="2400" dirty="0"/>
          </a:p>
        </p:txBody>
      </p:sp>
      <p:sp>
        <p:nvSpPr>
          <p:cNvPr id="12" name="タイトル 2"/>
          <p:cNvSpPr txBox="1">
            <a:spLocks/>
          </p:cNvSpPr>
          <p:nvPr/>
        </p:nvSpPr>
        <p:spPr>
          <a:xfrm>
            <a:off x="1756756" y="521530"/>
            <a:ext cx="9509760" cy="1088136"/>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ct val="0"/>
              </a:spcBef>
              <a:buFont typeface="Arial" pitchFamily="34" charset="0"/>
              <a:buNone/>
              <a:defRPr kumimoji="1" lang="ja-JP" sz="3400" b="0" kern="1200">
                <a:solidFill>
                  <a:schemeClr val="tx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指導者のハラスメント行為への対応</a:t>
            </a:r>
            <a:endParaRPr lang="en-US" altLang="ja-JP" dirty="0"/>
          </a:p>
          <a:p>
            <a:r>
              <a:rPr lang="ja-JP" altLang="en-US" dirty="0"/>
              <a:t>～「指導方法わからず型」～</a:t>
            </a:r>
          </a:p>
        </p:txBody>
      </p:sp>
    </p:spTree>
    <p:extLst>
      <p:ext uri="{BB962C8B-B14F-4D97-AF65-F5344CB8AC3E}">
        <p14:creationId xmlns:p14="http://schemas.microsoft.com/office/powerpoint/2010/main" val="222777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4090" y="744183"/>
            <a:ext cx="8911687" cy="742872"/>
          </a:xfrm>
        </p:spPr>
        <p:txBody>
          <a:bodyPr/>
          <a:lstStyle/>
          <a:p>
            <a:r>
              <a:rPr lang="ja-JP" altLang="en-US" dirty="0"/>
              <a:t>スポーツ仲裁について</a:t>
            </a:r>
            <a:endParaRPr kumimoji="1" lang="ja-JP" altLang="en-US" dirty="0"/>
          </a:p>
        </p:txBody>
      </p:sp>
      <p:sp>
        <p:nvSpPr>
          <p:cNvPr id="4" name="コンテンツ プレースホルダー 4">
            <a:extLst>
              <a:ext uri="{FF2B5EF4-FFF2-40B4-BE49-F238E27FC236}">
                <a16:creationId xmlns:a16="http://schemas.microsoft.com/office/drawing/2014/main" id="{F14EDCA3-05ED-B1C5-2F5A-61456904C3D1}"/>
              </a:ext>
            </a:extLst>
          </p:cNvPr>
          <p:cNvSpPr txBox="1">
            <a:spLocks/>
          </p:cNvSpPr>
          <p:nvPr/>
        </p:nvSpPr>
        <p:spPr>
          <a:xfrm>
            <a:off x="2646810" y="1661055"/>
            <a:ext cx="8596668" cy="23105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迅速な紛争解決の必要性</a:t>
            </a:r>
            <a:endParaRPr lang="en-US" altLang="ja-JP" sz="2400" dirty="0"/>
          </a:p>
          <a:p>
            <a:pPr marL="457200" lvl="1" indent="0">
              <a:buFont typeface="Wingdings 3" charset="2"/>
              <a:buNone/>
            </a:pPr>
            <a:r>
              <a:rPr lang="en-US" altLang="ja-JP" sz="2200" dirty="0"/>
              <a:t>Ex.</a:t>
            </a:r>
            <a:r>
              <a:rPr lang="ja-JP" altLang="en-US" sz="2200" dirty="0"/>
              <a:t>代表選考に関する紛争⇒対象となる大会の開催まで期間が短い　</a:t>
            </a:r>
            <a:endParaRPr lang="en-US" altLang="ja-JP" sz="2200" dirty="0"/>
          </a:p>
          <a:p>
            <a:r>
              <a:rPr lang="ja-JP" altLang="en-US" sz="2400" dirty="0"/>
              <a:t>裁判の司法審査が及ばない可能性</a:t>
            </a:r>
            <a:endParaRPr lang="en-US" altLang="ja-JP" sz="2400" dirty="0"/>
          </a:p>
          <a:p>
            <a:pPr marL="400050" lvl="1" indent="0">
              <a:buFont typeface="Wingdings 3" charset="2"/>
              <a:buNone/>
            </a:pPr>
            <a:r>
              <a:rPr lang="ja-JP" altLang="en-US" sz="2200" dirty="0"/>
              <a:t>東京地決</a:t>
            </a:r>
            <a:r>
              <a:rPr lang="en-US" altLang="ja-JP" sz="2200" dirty="0"/>
              <a:t>H22.12.1</a:t>
            </a:r>
            <a:r>
              <a:rPr lang="ja-JP" altLang="en-US" sz="2200" dirty="0"/>
              <a:t>（判タ</a:t>
            </a:r>
            <a:r>
              <a:rPr lang="en-US" altLang="ja-JP" sz="2200" dirty="0"/>
              <a:t>1350</a:t>
            </a:r>
            <a:r>
              <a:rPr lang="ja-JP" altLang="en-US" sz="2200" dirty="0"/>
              <a:t>号</a:t>
            </a:r>
            <a:r>
              <a:rPr lang="en-US" altLang="ja-JP" sz="2200" dirty="0"/>
              <a:t>240</a:t>
            </a:r>
            <a:r>
              <a:rPr lang="ja-JP" altLang="en-US" sz="2200" dirty="0"/>
              <a:t>頁）</a:t>
            </a:r>
            <a:endParaRPr lang="en-US" altLang="ja-JP" sz="2200" dirty="0"/>
          </a:p>
        </p:txBody>
      </p:sp>
      <p:sp>
        <p:nvSpPr>
          <p:cNvPr id="9" name="矢印: 下 8">
            <a:extLst>
              <a:ext uri="{FF2B5EF4-FFF2-40B4-BE49-F238E27FC236}">
                <a16:creationId xmlns:a16="http://schemas.microsoft.com/office/drawing/2014/main" id="{6C7B817D-B3D4-A830-978B-51647930303B}"/>
              </a:ext>
            </a:extLst>
          </p:cNvPr>
          <p:cNvSpPr/>
          <p:nvPr/>
        </p:nvSpPr>
        <p:spPr>
          <a:xfrm>
            <a:off x="5438632" y="3971636"/>
            <a:ext cx="3013023" cy="3786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a:extLst>
              <a:ext uri="{FF2B5EF4-FFF2-40B4-BE49-F238E27FC236}">
                <a16:creationId xmlns:a16="http://schemas.microsoft.com/office/drawing/2014/main" id="{D19589A6-D4C4-EDED-E498-0E83012550D8}"/>
              </a:ext>
            </a:extLst>
          </p:cNvPr>
          <p:cNvSpPr txBox="1">
            <a:spLocks/>
          </p:cNvSpPr>
          <p:nvPr/>
        </p:nvSpPr>
        <p:spPr>
          <a:xfrm>
            <a:off x="2646810" y="4350327"/>
            <a:ext cx="8816524" cy="1130092"/>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2400" dirty="0"/>
              <a:t>2003</a:t>
            </a:r>
            <a:r>
              <a:rPr lang="ja-JP" altLang="en-US" sz="2400" dirty="0"/>
              <a:t>年　日本スポーツ仲裁機構設立</a:t>
            </a:r>
            <a:endParaRPr lang="en-US" altLang="ja-JP" sz="2400" dirty="0"/>
          </a:p>
          <a:p>
            <a:pPr marL="0" indent="0">
              <a:buFont typeface="Wingdings 3" charset="2"/>
              <a:buNone/>
            </a:pPr>
            <a:r>
              <a:rPr lang="ja-JP" altLang="en-US" sz="2400" dirty="0"/>
              <a:t>→現在までスポーツ仲裁規則に基づく申立てを</a:t>
            </a:r>
            <a:r>
              <a:rPr lang="en-US" altLang="ja-JP" sz="2400" dirty="0"/>
              <a:t>100</a:t>
            </a:r>
            <a:r>
              <a:rPr lang="ja-JP" altLang="en-US" sz="2400" dirty="0"/>
              <a:t>件以上受理</a:t>
            </a:r>
            <a:endParaRPr lang="en-US" altLang="ja-JP" sz="2400" dirty="0"/>
          </a:p>
        </p:txBody>
      </p:sp>
    </p:spTree>
    <p:extLst>
      <p:ext uri="{BB962C8B-B14F-4D97-AF65-F5344CB8AC3E}">
        <p14:creationId xmlns:p14="http://schemas.microsoft.com/office/powerpoint/2010/main" val="3802418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28297" y="1930205"/>
            <a:ext cx="8383475"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「勝利至上主義」からの脱却</a:t>
            </a:r>
          </a:p>
        </p:txBody>
      </p:sp>
      <p:sp>
        <p:nvSpPr>
          <p:cNvPr id="7" name="テキスト ボックス 6"/>
          <p:cNvSpPr txBox="1"/>
          <p:nvPr/>
        </p:nvSpPr>
        <p:spPr>
          <a:xfrm>
            <a:off x="2928297" y="3429000"/>
            <a:ext cx="8383475" cy="461665"/>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アンガ－マネジメント</a:t>
            </a:r>
          </a:p>
        </p:txBody>
      </p:sp>
      <p:sp>
        <p:nvSpPr>
          <p:cNvPr id="8" name="テキスト ボックス 7"/>
          <p:cNvSpPr txBox="1"/>
          <p:nvPr/>
        </p:nvSpPr>
        <p:spPr>
          <a:xfrm>
            <a:off x="3303201" y="2440036"/>
            <a:ext cx="8074152" cy="830997"/>
          </a:xfrm>
          <a:prstGeom prst="rect">
            <a:avLst/>
          </a:prstGeom>
          <a:noFill/>
        </p:spPr>
        <p:txBody>
          <a:bodyPr wrap="square" rtlCol="0">
            <a:spAutoFit/>
          </a:bodyPr>
          <a:lstStyle/>
          <a:p>
            <a:r>
              <a:rPr kumimoji="1" lang="ja-JP" altLang="en-US" sz="2400" dirty="0"/>
              <a:t>結果が出ないことへのストレスが暴力に結びつく</a:t>
            </a:r>
            <a:endParaRPr kumimoji="1" lang="en-US" altLang="ja-JP" sz="2400" dirty="0"/>
          </a:p>
          <a:p>
            <a:r>
              <a:rPr kumimoji="1" lang="ja-JP" altLang="en-US" sz="2400" dirty="0"/>
              <a:t>⇒「結果」ではなく「過程」を重視する考え方への変化</a:t>
            </a:r>
          </a:p>
        </p:txBody>
      </p:sp>
      <p:sp>
        <p:nvSpPr>
          <p:cNvPr id="9" name="タイトル 2"/>
          <p:cNvSpPr>
            <a:spLocks noGrp="1"/>
          </p:cNvSpPr>
          <p:nvPr>
            <p:ph type="title"/>
          </p:nvPr>
        </p:nvSpPr>
        <p:spPr>
          <a:xfrm>
            <a:off x="1867593" y="485094"/>
            <a:ext cx="9509760" cy="1088136"/>
          </a:xfrm>
        </p:spPr>
        <p:txBody>
          <a:bodyPr>
            <a:normAutofit fontScale="90000"/>
          </a:bodyPr>
          <a:lstStyle/>
          <a:p>
            <a:r>
              <a:rPr kumimoji="1" lang="ja-JP" altLang="en-US" dirty="0"/>
              <a:t>指導者の</a:t>
            </a:r>
            <a:r>
              <a:rPr lang="ja-JP" altLang="en-US" dirty="0"/>
              <a:t>ハラスメント行為への対応</a:t>
            </a:r>
            <a:br>
              <a:rPr lang="en-US" altLang="ja-JP" dirty="0"/>
            </a:br>
            <a:r>
              <a:rPr lang="ja-JP" altLang="en-US" dirty="0"/>
              <a:t>～感情爆発型～</a:t>
            </a:r>
            <a:endParaRPr kumimoji="1" lang="ja-JP" dirty="0"/>
          </a:p>
        </p:txBody>
      </p:sp>
      <p:sp>
        <p:nvSpPr>
          <p:cNvPr id="2" name="テキスト ボックス 1">
            <a:extLst>
              <a:ext uri="{FF2B5EF4-FFF2-40B4-BE49-F238E27FC236}">
                <a16:creationId xmlns:a16="http://schemas.microsoft.com/office/drawing/2014/main" id="{94878C94-E53F-78A2-7833-D67C43E96788}"/>
              </a:ext>
            </a:extLst>
          </p:cNvPr>
          <p:cNvSpPr txBox="1"/>
          <p:nvPr/>
        </p:nvSpPr>
        <p:spPr>
          <a:xfrm>
            <a:off x="3076079" y="3890665"/>
            <a:ext cx="7760116" cy="1938992"/>
          </a:xfrm>
          <a:prstGeom prst="rect">
            <a:avLst/>
          </a:prstGeom>
          <a:noFill/>
        </p:spPr>
        <p:txBody>
          <a:bodyPr wrap="square" rtlCol="0">
            <a:spAutoFit/>
          </a:bodyPr>
          <a:lstStyle/>
          <a:p>
            <a:r>
              <a:rPr kumimoji="1" lang="ja-JP" altLang="en-US" sz="2400" dirty="0"/>
              <a:t>・「怒り」は誰もがもっている感情</a:t>
            </a:r>
            <a:endParaRPr kumimoji="1" lang="en-US" altLang="ja-JP" sz="2400" dirty="0"/>
          </a:p>
          <a:p>
            <a:r>
              <a:rPr kumimoji="1" lang="ja-JP" altLang="en-US" sz="2400" dirty="0"/>
              <a:t>　→「怒り」と上手に付き合う</a:t>
            </a:r>
            <a:endParaRPr kumimoji="1" lang="en-US" altLang="ja-JP" sz="2400" dirty="0"/>
          </a:p>
          <a:p>
            <a:r>
              <a:rPr kumimoji="1" lang="ja-JP" altLang="en-US" sz="2400" dirty="0"/>
              <a:t>・怒るときには必ず理由がある</a:t>
            </a:r>
            <a:endParaRPr kumimoji="1" lang="en-US" altLang="ja-JP" sz="2400" dirty="0"/>
          </a:p>
          <a:p>
            <a:r>
              <a:rPr kumimoji="1" lang="ja-JP" altLang="en-US" sz="2400" dirty="0"/>
              <a:t>　→「怒り」は自分で作り出している</a:t>
            </a:r>
            <a:endParaRPr kumimoji="1" lang="en-US" altLang="ja-JP" sz="2400" dirty="0"/>
          </a:p>
          <a:p>
            <a:r>
              <a:rPr kumimoji="1" lang="ja-JP" altLang="en-US" sz="2400" dirty="0"/>
              <a:t>　→「怒り」は自分でコントロールできるもの</a:t>
            </a:r>
          </a:p>
        </p:txBody>
      </p:sp>
    </p:spTree>
    <p:extLst>
      <p:ext uri="{BB962C8B-B14F-4D97-AF65-F5344CB8AC3E}">
        <p14:creationId xmlns:p14="http://schemas.microsoft.com/office/powerpoint/2010/main" val="10598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84465" y="568221"/>
            <a:ext cx="9493136" cy="1088136"/>
          </a:xfrm>
        </p:spPr>
        <p:txBody>
          <a:bodyPr>
            <a:normAutofit fontScale="90000"/>
          </a:bodyPr>
          <a:lstStyle/>
          <a:p>
            <a:r>
              <a:rPr lang="ja-JP" altLang="en-US" dirty="0"/>
              <a:t>指導者のハラスメント行為への対応</a:t>
            </a:r>
            <a:br>
              <a:rPr lang="en-US" altLang="ja-JP" dirty="0"/>
            </a:br>
            <a:r>
              <a:rPr lang="ja-JP" altLang="en-US" dirty="0"/>
              <a:t>～</a:t>
            </a:r>
            <a:r>
              <a:rPr kumimoji="1" lang="ja-JP" altLang="en-US" dirty="0"/>
              <a:t>「ストレス解消型」～</a:t>
            </a:r>
            <a:endParaRPr kumimoji="1" lang="ja-JP" dirty="0"/>
          </a:p>
        </p:txBody>
      </p:sp>
      <p:sp>
        <p:nvSpPr>
          <p:cNvPr id="4" name="テキスト ボックス 3"/>
          <p:cNvSpPr txBox="1"/>
          <p:nvPr/>
        </p:nvSpPr>
        <p:spPr>
          <a:xfrm>
            <a:off x="2983345" y="2323915"/>
            <a:ext cx="8638837" cy="830997"/>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ハラスメント行為が競技者の人権を侵害する犯罪行為となる可能性があることの認識共有</a:t>
            </a:r>
          </a:p>
        </p:txBody>
      </p:sp>
      <p:sp>
        <p:nvSpPr>
          <p:cNvPr id="10" name="テキスト ボックス 9"/>
          <p:cNvSpPr txBox="1"/>
          <p:nvPr/>
        </p:nvSpPr>
        <p:spPr>
          <a:xfrm>
            <a:off x="2983345" y="3244411"/>
            <a:ext cx="8638837" cy="830997"/>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スポーツ指導者が競技者の全人的な発育・発達を支えているという意識の共有</a:t>
            </a:r>
          </a:p>
        </p:txBody>
      </p:sp>
    </p:spTree>
    <p:extLst>
      <p:ext uri="{BB962C8B-B14F-4D97-AF65-F5344CB8AC3E}">
        <p14:creationId xmlns:p14="http://schemas.microsoft.com/office/powerpoint/2010/main" val="12264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84465" y="646962"/>
            <a:ext cx="9493136" cy="1088136"/>
          </a:xfrm>
        </p:spPr>
        <p:txBody>
          <a:bodyPr>
            <a:normAutofit/>
          </a:bodyPr>
          <a:lstStyle/>
          <a:p>
            <a:r>
              <a:rPr lang="ja-JP" altLang="en-US" dirty="0"/>
              <a:t>さいごに</a:t>
            </a:r>
            <a:endParaRPr kumimoji="1" lang="ja-JP" dirty="0"/>
          </a:p>
        </p:txBody>
      </p:sp>
      <p:sp>
        <p:nvSpPr>
          <p:cNvPr id="4" name="テキスト ボックス 3"/>
          <p:cNvSpPr txBox="1"/>
          <p:nvPr/>
        </p:nvSpPr>
        <p:spPr>
          <a:xfrm>
            <a:off x="2983345" y="2323915"/>
            <a:ext cx="8638837" cy="1938992"/>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暴力撲滅に向けた積極的なリーダーシップの重要性</a:t>
            </a:r>
            <a:endParaRPr kumimoji="1" lang="en-US" altLang="ja-JP" sz="2400" dirty="0"/>
          </a:p>
          <a:p>
            <a:pPr marL="800100" lvl="1" indent="-342900">
              <a:buFont typeface="Wingdings" panose="05000000000000000000" pitchFamily="2" charset="2"/>
              <a:buChar char="l"/>
            </a:pPr>
            <a:r>
              <a:rPr kumimoji="1" lang="ja-JP" altLang="en-US" sz="2400" dirty="0"/>
              <a:t>積極的なコンプライアンス研修等の実施</a:t>
            </a:r>
            <a:endParaRPr kumimoji="1" lang="en-US" altLang="ja-JP" sz="2400" dirty="0"/>
          </a:p>
          <a:p>
            <a:pPr marL="800100" lvl="1" indent="-342900">
              <a:buFont typeface="Wingdings" panose="05000000000000000000" pitchFamily="2" charset="2"/>
              <a:buChar char="l"/>
            </a:pPr>
            <a:r>
              <a:rPr kumimoji="1" lang="ja-JP" altLang="en-US" sz="2400" dirty="0"/>
              <a:t>組織としてハラスメント行為を禁止している旨の積極的な啓発活動</a:t>
            </a:r>
            <a:endParaRPr kumimoji="1" lang="en-US" altLang="ja-JP" sz="2400" dirty="0"/>
          </a:p>
          <a:p>
            <a:pPr lvl="1"/>
            <a:r>
              <a:rPr kumimoji="1" lang="ja-JP" altLang="en-US" sz="2400" dirty="0"/>
              <a:t>→ハラスメント行為の予防</a:t>
            </a:r>
          </a:p>
        </p:txBody>
      </p:sp>
      <p:sp>
        <p:nvSpPr>
          <p:cNvPr id="10" name="テキスト ボックス 9"/>
          <p:cNvSpPr txBox="1"/>
          <p:nvPr/>
        </p:nvSpPr>
        <p:spPr>
          <a:xfrm>
            <a:off x="2983345" y="4401453"/>
            <a:ext cx="8968511" cy="1938992"/>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a:t>いったんハラスメント行為が生じた場合の公平・公正な調査・処分の実施</a:t>
            </a:r>
            <a:endParaRPr kumimoji="1" lang="en-US" altLang="ja-JP" sz="2400" dirty="0"/>
          </a:p>
          <a:p>
            <a:pPr marL="800100" lvl="1" indent="-342900">
              <a:buFont typeface="Wingdings" panose="05000000000000000000" pitchFamily="2" charset="2"/>
              <a:buChar char="l"/>
            </a:pPr>
            <a:r>
              <a:rPr kumimoji="1" lang="ja-JP" altLang="en-US" sz="2400" dirty="0"/>
              <a:t>ハラスメント行為を受けた場合の積極的な通報の呼びかけ</a:t>
            </a:r>
            <a:endParaRPr kumimoji="1" lang="en-US" altLang="ja-JP" sz="2400" dirty="0"/>
          </a:p>
          <a:p>
            <a:pPr marL="800100" lvl="1" indent="-342900">
              <a:buFont typeface="Wingdings" panose="05000000000000000000" pitchFamily="2" charset="2"/>
              <a:buChar char="l"/>
            </a:pPr>
            <a:r>
              <a:rPr kumimoji="1" lang="ja-JP" altLang="en-US" sz="2400" dirty="0"/>
              <a:t>公平・公正な調査・処分体制の構築</a:t>
            </a:r>
            <a:endParaRPr kumimoji="1" lang="en-US" altLang="ja-JP" sz="2400" dirty="0"/>
          </a:p>
          <a:p>
            <a:pPr lvl="1"/>
            <a:r>
              <a:rPr kumimoji="1" lang="ja-JP" altLang="en-US" sz="2400" dirty="0"/>
              <a:t>→ハラスメント行為は違反行為であるという意識の醸成</a:t>
            </a:r>
          </a:p>
        </p:txBody>
      </p:sp>
    </p:spTree>
    <p:extLst>
      <p:ext uri="{BB962C8B-B14F-4D97-AF65-F5344CB8AC3E}">
        <p14:creationId xmlns:p14="http://schemas.microsoft.com/office/powerpoint/2010/main" val="222974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E9898-E854-4C4A-8EBA-445B50E2F330}"/>
              </a:ext>
            </a:extLst>
          </p:cNvPr>
          <p:cNvSpPr>
            <a:spLocks noGrp="1"/>
          </p:cNvSpPr>
          <p:nvPr>
            <p:ph type="title"/>
          </p:nvPr>
        </p:nvSpPr>
        <p:spPr/>
        <p:txBody>
          <a:bodyPr>
            <a:normAutofit/>
          </a:bodyPr>
          <a:lstStyle/>
          <a:p>
            <a:r>
              <a:rPr lang="ja-JP" altLang="en-US" sz="4800" dirty="0"/>
              <a:t>ご清聴ありがとうございました</a:t>
            </a:r>
            <a:endParaRPr kumimoji="1" lang="ja-JP" altLang="en-US" sz="4800" dirty="0"/>
          </a:p>
        </p:txBody>
      </p:sp>
      <p:sp>
        <p:nvSpPr>
          <p:cNvPr id="3" name="コンテンツ プレースホルダー 2">
            <a:extLst>
              <a:ext uri="{FF2B5EF4-FFF2-40B4-BE49-F238E27FC236}">
                <a16:creationId xmlns:a16="http://schemas.microsoft.com/office/drawing/2014/main" id="{C30908AB-A00C-4FC9-92F5-794B7D342E60}"/>
              </a:ext>
            </a:extLst>
          </p:cNvPr>
          <p:cNvSpPr>
            <a:spLocks noGrp="1"/>
          </p:cNvSpPr>
          <p:nvPr>
            <p:ph idx="1"/>
          </p:nvPr>
        </p:nvSpPr>
        <p:spPr>
          <a:xfrm>
            <a:off x="2668684" y="2848019"/>
            <a:ext cx="9218516" cy="2499836"/>
          </a:xfrm>
        </p:spPr>
        <p:txBody>
          <a:bodyPr>
            <a:normAutofit/>
          </a:bodyPr>
          <a:lstStyle/>
          <a:p>
            <a:pPr marL="0" indent="0">
              <a:buNone/>
            </a:pPr>
            <a:r>
              <a:rPr lang="ja-JP" altLang="en-US" sz="2800" dirty="0">
                <a:latin typeface="ＭＳ 明朝" panose="02020609040205080304" pitchFamily="17" charset="-128"/>
                <a:ea typeface="ＭＳ 明朝" panose="02020609040205080304" pitchFamily="17" charset="-128"/>
              </a:rPr>
              <a:t>担当弁護士　連絡先</a:t>
            </a:r>
            <a:endParaRPr lang="en-US" altLang="ja-JP" sz="2800" dirty="0">
              <a:latin typeface="ＭＳ 明朝" panose="02020609040205080304" pitchFamily="17" charset="-128"/>
              <a:ea typeface="ＭＳ 明朝" panose="02020609040205080304" pitchFamily="17" charset="-128"/>
            </a:endParaRPr>
          </a:p>
          <a:p>
            <a:pPr marL="0" indent="0">
              <a:buNone/>
            </a:pPr>
            <a:r>
              <a:rPr lang="ja-JP" altLang="en-US" sz="2800" dirty="0">
                <a:latin typeface="ＭＳ 明朝" panose="02020609040205080304" pitchFamily="17" charset="-128"/>
                <a:ea typeface="ＭＳ 明朝" panose="02020609040205080304" pitchFamily="17" charset="-128"/>
              </a:rPr>
              <a:t>渡邉　健太郎 （わたなべ　けんたろう）</a:t>
            </a:r>
            <a:endParaRPr lang="en-US" altLang="ja-JP" sz="2800" dirty="0">
              <a:latin typeface="ＭＳ 明朝" panose="02020609040205080304" pitchFamily="17" charset="-128"/>
              <a:ea typeface="ＭＳ 明朝" panose="02020609040205080304" pitchFamily="17" charset="-128"/>
            </a:endParaRPr>
          </a:p>
          <a:p>
            <a:pPr marL="0" indent="0">
              <a:buNone/>
            </a:pPr>
            <a:r>
              <a:rPr lang="ja-JP" altLang="en-US" sz="2100" dirty="0">
                <a:latin typeface="ＭＳ 明朝" panose="02020609040205080304" pitchFamily="17" charset="-128"/>
                <a:ea typeface="ＭＳ 明朝" panose="02020609040205080304" pitchFamily="17" charset="-128"/>
              </a:rPr>
              <a:t>堀法律事務所 </a:t>
            </a:r>
            <a:r>
              <a:rPr lang="en-US" altLang="ja-JP" sz="2100" dirty="0">
                <a:latin typeface="ＭＳ 明朝" panose="02020609040205080304" pitchFamily="17" charset="-128"/>
                <a:ea typeface="ＭＳ 明朝" panose="02020609040205080304" pitchFamily="17" charset="-128"/>
              </a:rPr>
              <a:t>Tel 03-6206-1022  Email</a:t>
            </a:r>
            <a:r>
              <a:rPr lang="ja-JP" altLang="en-US" sz="2100" dirty="0">
                <a:latin typeface="ＭＳ 明朝" panose="02020609040205080304" pitchFamily="17" charset="-128"/>
                <a:ea typeface="ＭＳ 明朝" panose="02020609040205080304" pitchFamily="17" charset="-128"/>
              </a:rPr>
              <a:t>  </a:t>
            </a:r>
            <a:r>
              <a:rPr lang="en-US" altLang="ja-JP" sz="2100" cap="none" dirty="0">
                <a:latin typeface="ＭＳ 明朝" panose="02020609040205080304" pitchFamily="17" charset="-128"/>
                <a:ea typeface="ＭＳ 明朝" panose="02020609040205080304" pitchFamily="17" charset="-128"/>
              </a:rPr>
              <a:t>watanabe@hori-laws.jp   </a:t>
            </a:r>
          </a:p>
          <a:p>
            <a:pPr marL="0" indent="0">
              <a:buNone/>
            </a:pPr>
            <a:r>
              <a:rPr lang="ja-JP" altLang="en-US" sz="2100" dirty="0">
                <a:latin typeface="ＭＳ 明朝" panose="02020609040205080304" pitchFamily="17" charset="-128"/>
                <a:ea typeface="ＭＳ 明朝" panose="02020609040205080304" pitchFamily="17" charset="-128"/>
              </a:rPr>
              <a:t>〒</a:t>
            </a:r>
            <a:r>
              <a:rPr lang="en-US" altLang="ja-JP" sz="2100" dirty="0">
                <a:latin typeface="ＭＳ 明朝" panose="02020609040205080304" pitchFamily="17" charset="-128"/>
                <a:ea typeface="ＭＳ 明朝" panose="02020609040205080304" pitchFamily="17" charset="-128"/>
              </a:rPr>
              <a:t>105-0001 </a:t>
            </a:r>
            <a:r>
              <a:rPr lang="ja-JP" altLang="en-US" sz="2100" dirty="0">
                <a:latin typeface="ＭＳ 明朝" panose="02020609040205080304" pitchFamily="17" charset="-128"/>
                <a:ea typeface="ＭＳ 明朝" panose="02020609040205080304" pitchFamily="17" charset="-128"/>
              </a:rPr>
              <a:t>東京都港区虎ノ門</a:t>
            </a:r>
            <a:r>
              <a:rPr lang="en-US" altLang="ja-JP" sz="2100" dirty="0">
                <a:latin typeface="ＭＳ 明朝" panose="02020609040205080304" pitchFamily="17" charset="-128"/>
                <a:ea typeface="ＭＳ 明朝" panose="02020609040205080304" pitchFamily="17" charset="-128"/>
              </a:rPr>
              <a:t>1-1-23</a:t>
            </a:r>
            <a:r>
              <a:rPr lang="ja-JP" altLang="en-US" sz="2100" dirty="0">
                <a:latin typeface="ＭＳ 明朝" panose="02020609040205080304" pitchFamily="17" charset="-128"/>
                <a:ea typeface="ＭＳ 明朝" panose="02020609040205080304" pitchFamily="17" charset="-128"/>
              </a:rPr>
              <a:t>虎ノ門東宝ビル</a:t>
            </a:r>
            <a:r>
              <a:rPr lang="en-US" altLang="ja-JP" sz="2100" dirty="0">
                <a:latin typeface="ＭＳ 明朝" panose="02020609040205080304" pitchFamily="17" charset="-128"/>
                <a:ea typeface="ＭＳ 明朝" panose="02020609040205080304" pitchFamily="17" charset="-128"/>
              </a:rPr>
              <a:t>6</a:t>
            </a:r>
            <a:r>
              <a:rPr lang="ja-JP" altLang="en-US" sz="2100" dirty="0">
                <a:latin typeface="ＭＳ 明朝" panose="02020609040205080304" pitchFamily="17" charset="-128"/>
                <a:ea typeface="ＭＳ 明朝" panose="02020609040205080304" pitchFamily="17" charset="-128"/>
              </a:rPr>
              <a:t>階、</a:t>
            </a:r>
            <a:r>
              <a:rPr lang="en-US" altLang="ja-JP" sz="2100" dirty="0">
                <a:latin typeface="ＭＳ 明朝" panose="02020609040205080304" pitchFamily="17" charset="-128"/>
                <a:ea typeface="ＭＳ 明朝" panose="02020609040205080304" pitchFamily="17" charset="-128"/>
              </a:rPr>
              <a:t>7</a:t>
            </a:r>
            <a:r>
              <a:rPr lang="ja-JP" altLang="en-US" sz="2100" dirty="0">
                <a:latin typeface="ＭＳ 明朝" panose="02020609040205080304" pitchFamily="17" charset="-128"/>
                <a:ea typeface="ＭＳ 明朝" panose="02020609040205080304" pitchFamily="17" charset="-128"/>
              </a:rPr>
              <a:t>階　</a:t>
            </a:r>
            <a:endParaRPr lang="en-US" altLang="ja-JP" sz="2100" dirty="0">
              <a:latin typeface="ＭＳ 明朝" panose="02020609040205080304" pitchFamily="17" charset="-128"/>
              <a:ea typeface="ＭＳ 明朝" panose="02020609040205080304" pitchFamily="17" charset="-128"/>
            </a:endParaRPr>
          </a:p>
          <a:p>
            <a:endParaRPr kumimoji="1" lang="ja-JP" altLang="en-US" dirty="0"/>
          </a:p>
        </p:txBody>
      </p:sp>
    </p:spTree>
    <p:extLst>
      <p:ext uri="{BB962C8B-B14F-4D97-AF65-F5344CB8AC3E}">
        <p14:creationId xmlns:p14="http://schemas.microsoft.com/office/powerpoint/2010/main" val="2228609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35F99D-CC6E-4EC4-B8ED-C86F8B8F235E}"/>
              </a:ext>
            </a:extLst>
          </p:cNvPr>
          <p:cNvSpPr>
            <a:spLocks noGrp="1"/>
          </p:cNvSpPr>
          <p:nvPr>
            <p:ph type="title"/>
          </p:nvPr>
        </p:nvSpPr>
        <p:spPr/>
        <p:txBody>
          <a:bodyPr/>
          <a:lstStyle/>
          <a:p>
            <a:r>
              <a:rPr kumimoji="1" lang="ja-JP" altLang="en-US" dirty="0"/>
              <a:t>アンケート</a:t>
            </a:r>
            <a:r>
              <a:rPr kumimoji="1" lang="ja-JP" altLang="en-US" sz="2000" dirty="0"/>
              <a:t>（</a:t>
            </a:r>
            <a:r>
              <a:rPr kumimoji="1" lang="en-US" altLang="ja-JP" sz="2000" dirty="0"/>
              <a:t>2/10</a:t>
            </a:r>
            <a:r>
              <a:rPr kumimoji="1" lang="ja-JP" altLang="en-US" sz="2000" dirty="0"/>
              <a:t>までに下記</a:t>
            </a:r>
            <a:r>
              <a:rPr kumimoji="1" lang="en-US" altLang="ja-JP" sz="2000" dirty="0"/>
              <a:t>QR</a:t>
            </a:r>
            <a:r>
              <a:rPr kumimoji="1" lang="ja-JP" altLang="en-US" sz="2000" dirty="0"/>
              <a:t>コードにてお済ませ下さい。）</a:t>
            </a:r>
          </a:p>
        </p:txBody>
      </p:sp>
      <p:pic>
        <p:nvPicPr>
          <p:cNvPr id="5" name="コンテンツ プレースホルダー 4" descr="QR コード&#10;&#10;自動的に生成された説明">
            <a:extLst>
              <a:ext uri="{FF2B5EF4-FFF2-40B4-BE49-F238E27FC236}">
                <a16:creationId xmlns:a16="http://schemas.microsoft.com/office/drawing/2014/main" id="{13C04B58-24F0-B0FC-12A9-20263E7553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8785" y="1676400"/>
            <a:ext cx="3778250" cy="3778250"/>
          </a:xfrm>
        </p:spPr>
      </p:pic>
      <p:sp>
        <p:nvSpPr>
          <p:cNvPr id="6" name="テキスト ボックス 5">
            <a:extLst>
              <a:ext uri="{FF2B5EF4-FFF2-40B4-BE49-F238E27FC236}">
                <a16:creationId xmlns:a16="http://schemas.microsoft.com/office/drawing/2014/main" id="{95F40FC3-D70B-6610-4F24-E8615AF36085}"/>
              </a:ext>
            </a:extLst>
          </p:cNvPr>
          <p:cNvSpPr txBox="1"/>
          <p:nvPr/>
        </p:nvSpPr>
        <p:spPr>
          <a:xfrm>
            <a:off x="2177935" y="5454650"/>
            <a:ext cx="7290261" cy="369332"/>
          </a:xfrm>
          <a:prstGeom prst="rect">
            <a:avLst/>
          </a:prstGeom>
          <a:noFill/>
        </p:spPr>
        <p:txBody>
          <a:bodyPr wrap="square" rtlCol="0">
            <a:spAutoFit/>
          </a:bodyPr>
          <a:lstStyle/>
          <a:p>
            <a:r>
              <a:rPr kumimoji="1" lang="en-US" altLang="ja-JP" dirty="0"/>
              <a:t>https://forms.office.com/r/fZWgeD3kuF</a:t>
            </a:r>
            <a:endParaRPr kumimoji="1" lang="ja-JP" altLang="en-US" dirty="0"/>
          </a:p>
        </p:txBody>
      </p:sp>
    </p:spTree>
    <p:extLst>
      <p:ext uri="{BB962C8B-B14F-4D97-AF65-F5344CB8AC3E}">
        <p14:creationId xmlns:p14="http://schemas.microsoft.com/office/powerpoint/2010/main" val="132470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4090" y="744183"/>
            <a:ext cx="8911687" cy="742872"/>
          </a:xfrm>
        </p:spPr>
        <p:txBody>
          <a:bodyPr/>
          <a:lstStyle/>
          <a:p>
            <a:r>
              <a:rPr lang="ja-JP" altLang="en-US" dirty="0"/>
              <a:t>スポーツ仲裁について</a:t>
            </a:r>
            <a:endParaRPr kumimoji="1" lang="ja-JP" altLang="en-US" dirty="0"/>
          </a:p>
        </p:txBody>
      </p:sp>
      <p:sp>
        <p:nvSpPr>
          <p:cNvPr id="3" name="コンテンツ プレースホルダー 4">
            <a:extLst>
              <a:ext uri="{FF2B5EF4-FFF2-40B4-BE49-F238E27FC236}">
                <a16:creationId xmlns:a16="http://schemas.microsoft.com/office/drawing/2014/main" id="{3733D785-6706-87DD-F184-8D2497333C96}"/>
              </a:ext>
            </a:extLst>
          </p:cNvPr>
          <p:cNvSpPr>
            <a:spLocks noGrp="1"/>
          </p:cNvSpPr>
          <p:nvPr>
            <p:ph idx="1"/>
          </p:nvPr>
        </p:nvSpPr>
        <p:spPr>
          <a:xfrm>
            <a:off x="2580025" y="1760444"/>
            <a:ext cx="8596668" cy="4967799"/>
          </a:xfrm>
        </p:spPr>
        <p:txBody>
          <a:bodyPr>
            <a:normAutofit lnSpcReduction="10000"/>
          </a:bodyPr>
          <a:lstStyle/>
          <a:p>
            <a:r>
              <a:rPr lang="ja-JP" altLang="en-US" sz="2400" dirty="0"/>
              <a:t>対象となる紛争</a:t>
            </a:r>
            <a:endParaRPr lang="en-US" altLang="ja-JP" sz="2400" dirty="0"/>
          </a:p>
          <a:p>
            <a:pPr marL="400050" lvl="1" indent="0">
              <a:buNone/>
            </a:pPr>
            <a:r>
              <a:rPr lang="ja-JP" altLang="en-US" sz="2200" dirty="0"/>
              <a:t>スポーツ仲裁規則</a:t>
            </a:r>
            <a:r>
              <a:rPr lang="en-US" altLang="ja-JP" sz="2200" dirty="0"/>
              <a:t>2</a:t>
            </a:r>
            <a:r>
              <a:rPr lang="ja-JP" altLang="en-US" sz="2200" dirty="0"/>
              <a:t>条</a:t>
            </a:r>
            <a:r>
              <a:rPr lang="en-US" altLang="ja-JP" sz="2200" dirty="0"/>
              <a:t>1</a:t>
            </a:r>
            <a:r>
              <a:rPr lang="ja-JP" altLang="en-US" sz="2200" dirty="0"/>
              <a:t>項</a:t>
            </a:r>
            <a:endParaRPr lang="en-US" altLang="ja-JP" sz="2200" dirty="0"/>
          </a:p>
          <a:p>
            <a:pPr marL="400050" lvl="1" indent="0">
              <a:buNone/>
            </a:pPr>
            <a:r>
              <a:rPr lang="ja-JP" altLang="en-US" sz="2200" dirty="0"/>
              <a:t>「スポーツ競技又はその運営に関して競技団体又はその機関が</a:t>
            </a:r>
            <a:r>
              <a:rPr lang="ja-JP" altLang="en-US" sz="2200" b="1" dirty="0"/>
              <a:t>競技者等</a:t>
            </a:r>
            <a:r>
              <a:rPr lang="ja-JP" altLang="en-US" sz="2200" dirty="0"/>
              <a:t>に対して行った</a:t>
            </a:r>
            <a:r>
              <a:rPr lang="ja-JP" altLang="en-US" sz="2200" b="1" dirty="0"/>
              <a:t>決定</a:t>
            </a:r>
            <a:r>
              <a:rPr lang="ja-JP" altLang="en-US" sz="2200" dirty="0"/>
              <a:t>（競技中になされる審判の判定は除く。）」</a:t>
            </a:r>
            <a:endParaRPr lang="en-US" altLang="ja-JP" sz="2200" dirty="0"/>
          </a:p>
          <a:p>
            <a:pPr marL="1789113" lvl="1" indent="-1389063">
              <a:buNone/>
            </a:pPr>
            <a:r>
              <a:rPr lang="en-US" altLang="ja-JP" dirty="0"/>
              <a:t>※</a:t>
            </a:r>
            <a:r>
              <a:rPr lang="ja-JP" altLang="en-US" dirty="0"/>
              <a:t>競技団体：日本オリンピック委員会、日本スポーツ協会、日本障害者スポーツ協会、各都道府県体育協会並びにこれらの団体の加盟若しくは準加盟又は傘下の団体（</a:t>
            </a:r>
            <a:r>
              <a:rPr lang="en-US" altLang="ja-JP" dirty="0"/>
              <a:t>3</a:t>
            </a:r>
            <a:r>
              <a:rPr lang="ja-JP" altLang="en-US" dirty="0"/>
              <a:t>条</a:t>
            </a:r>
            <a:r>
              <a:rPr lang="en-US" altLang="ja-JP" dirty="0"/>
              <a:t>1</a:t>
            </a:r>
            <a:r>
              <a:rPr lang="ja-JP" altLang="en-US" dirty="0"/>
              <a:t>項）　　　</a:t>
            </a:r>
            <a:endParaRPr lang="en-US" altLang="ja-JP" dirty="0"/>
          </a:p>
          <a:p>
            <a:pPr lvl="1">
              <a:buFont typeface="Wingdings" panose="05000000000000000000" pitchFamily="2" charset="2"/>
              <a:buChar char="l"/>
            </a:pPr>
            <a:r>
              <a:rPr lang="ja-JP" altLang="en-US" sz="2200" dirty="0"/>
              <a:t>紛争の典型例</a:t>
            </a:r>
            <a:endParaRPr lang="en-US" altLang="ja-JP" sz="1800" dirty="0"/>
          </a:p>
          <a:p>
            <a:pPr marL="1257300" lvl="2" indent="-457200">
              <a:buFont typeface="+mj-lt"/>
              <a:buAutoNum type="arabicPeriod"/>
            </a:pPr>
            <a:r>
              <a:rPr lang="ja-JP" altLang="en-US" sz="1800" dirty="0"/>
              <a:t>代表選手選考に関する紛争</a:t>
            </a:r>
            <a:endParaRPr lang="en-US" altLang="ja-JP" sz="1800" dirty="0"/>
          </a:p>
          <a:p>
            <a:pPr marL="1257300" lvl="2" indent="-457200">
              <a:buFont typeface="+mj-lt"/>
              <a:buAutoNum type="arabicPeriod"/>
            </a:pPr>
            <a:r>
              <a:rPr lang="ja-JP" altLang="en-US" sz="1800" dirty="0"/>
              <a:t>不利益処分に関する紛争</a:t>
            </a:r>
            <a:endParaRPr lang="en-US" altLang="ja-JP" sz="1800" dirty="0"/>
          </a:p>
          <a:p>
            <a:pPr marL="1257300" lvl="2" indent="-457200">
              <a:buFont typeface="+mj-lt"/>
              <a:buAutoNum type="arabicPeriod"/>
            </a:pPr>
            <a:r>
              <a:rPr lang="ja-JP" altLang="en-US" sz="1800" dirty="0"/>
              <a:t>契約上の地位をめぐる紛争</a:t>
            </a:r>
            <a:endParaRPr lang="en-US" altLang="ja-JP" sz="1800" dirty="0"/>
          </a:p>
          <a:p>
            <a:pPr marL="1257300" lvl="2" indent="-457200">
              <a:buFont typeface="+mj-lt"/>
              <a:buAutoNum type="arabicPeriod"/>
            </a:pPr>
            <a:r>
              <a:rPr lang="ja-JP" altLang="en-US" sz="1800" dirty="0"/>
              <a:t>競技団体における資格・登録の可否に係る紛争</a:t>
            </a:r>
            <a:endParaRPr lang="en-US" altLang="ja-JP" sz="1800" dirty="0"/>
          </a:p>
          <a:p>
            <a:pPr marL="1257300" lvl="2" indent="-457200">
              <a:buFont typeface="+mj-lt"/>
              <a:buAutoNum type="arabicPeriod"/>
            </a:pPr>
            <a:endParaRPr lang="en-US" altLang="ja-JP" sz="2000" dirty="0"/>
          </a:p>
        </p:txBody>
      </p:sp>
    </p:spTree>
    <p:extLst>
      <p:ext uri="{BB962C8B-B14F-4D97-AF65-F5344CB8AC3E}">
        <p14:creationId xmlns:p14="http://schemas.microsoft.com/office/powerpoint/2010/main" val="1489711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4090" y="744183"/>
            <a:ext cx="8911687" cy="742872"/>
          </a:xfrm>
        </p:spPr>
        <p:txBody>
          <a:bodyPr/>
          <a:lstStyle/>
          <a:p>
            <a:r>
              <a:rPr lang="ja-JP" altLang="en-US" dirty="0"/>
              <a:t>スポーツ仲裁について</a:t>
            </a:r>
            <a:endParaRPr kumimoji="1" lang="ja-JP" altLang="en-US" dirty="0"/>
          </a:p>
        </p:txBody>
      </p:sp>
      <p:sp>
        <p:nvSpPr>
          <p:cNvPr id="6" name="コンテンツ プレースホルダー 4">
            <a:extLst>
              <a:ext uri="{FF2B5EF4-FFF2-40B4-BE49-F238E27FC236}">
                <a16:creationId xmlns:a16="http://schemas.microsoft.com/office/drawing/2014/main" id="{F4E83D87-14DF-446A-62BD-6A16E25AF0F5}"/>
              </a:ext>
            </a:extLst>
          </p:cNvPr>
          <p:cNvSpPr>
            <a:spLocks noGrp="1"/>
          </p:cNvSpPr>
          <p:nvPr>
            <p:ph idx="1"/>
          </p:nvPr>
        </p:nvSpPr>
        <p:spPr>
          <a:xfrm>
            <a:off x="2515370" y="1640373"/>
            <a:ext cx="8596668" cy="4967799"/>
          </a:xfrm>
        </p:spPr>
        <p:txBody>
          <a:bodyPr>
            <a:normAutofit fontScale="92500"/>
          </a:bodyPr>
          <a:lstStyle/>
          <a:p>
            <a:r>
              <a:rPr lang="ja-JP" altLang="en-US" sz="2400" dirty="0"/>
              <a:t>自動応諾条項</a:t>
            </a:r>
            <a:endParaRPr lang="en-US" altLang="ja-JP" sz="2200" dirty="0"/>
          </a:p>
          <a:p>
            <a:pPr lvl="1">
              <a:buFont typeface="Wingdings" panose="05000000000000000000" pitchFamily="2" charset="2"/>
              <a:buChar char="l"/>
            </a:pPr>
            <a:r>
              <a:rPr lang="ja-JP" altLang="en-US" sz="2200" dirty="0"/>
              <a:t>スポーツ仲裁をするには仲裁合意が必要（</a:t>
            </a:r>
            <a:r>
              <a:rPr lang="en-US" altLang="ja-JP" sz="2200" dirty="0"/>
              <a:t>2</a:t>
            </a:r>
            <a:r>
              <a:rPr lang="ja-JP" altLang="en-US" sz="2200" dirty="0"/>
              <a:t>条</a:t>
            </a:r>
            <a:r>
              <a:rPr lang="en-US" altLang="ja-JP" sz="2200" dirty="0"/>
              <a:t>2</a:t>
            </a:r>
            <a:r>
              <a:rPr lang="ja-JP" altLang="en-US" sz="2200" dirty="0"/>
              <a:t>項）</a:t>
            </a:r>
            <a:endParaRPr lang="en-US" altLang="ja-JP" sz="2200" dirty="0"/>
          </a:p>
          <a:p>
            <a:pPr lvl="1">
              <a:buFont typeface="Wingdings" panose="05000000000000000000" pitchFamily="2" charset="2"/>
              <a:buChar char="l"/>
            </a:pPr>
            <a:r>
              <a:rPr lang="ja-JP" altLang="en-US" sz="2200" dirty="0"/>
              <a:t>競技団体の規則中に競技団体又はその機関が競技者等に対して行った決定に対する不服についてはスポーツ仲裁パネルによる仲裁にその解決を委ねる旨を定めている場合（＝</a:t>
            </a:r>
            <a:r>
              <a:rPr lang="ja-JP" altLang="en-US" sz="2200" dirty="0">
                <a:solidFill>
                  <a:srgbClr val="FF0000"/>
                </a:solidFill>
              </a:rPr>
              <a:t>自動応諾条項</a:t>
            </a:r>
            <a:r>
              <a:rPr lang="ja-JP" altLang="en-US" sz="2200" dirty="0"/>
              <a:t>）において、その定めるところに従って申立てがされたときは、仲裁申立ての日に前項の合意がなされたものとみなされる（</a:t>
            </a:r>
            <a:r>
              <a:rPr lang="en-US" altLang="ja-JP" sz="2200" dirty="0"/>
              <a:t>2</a:t>
            </a:r>
            <a:r>
              <a:rPr lang="ja-JP" altLang="en-US" sz="2200" dirty="0"/>
              <a:t>条</a:t>
            </a:r>
            <a:r>
              <a:rPr lang="en-US" altLang="ja-JP" sz="2200" dirty="0"/>
              <a:t>3</a:t>
            </a:r>
            <a:r>
              <a:rPr lang="ja-JP" altLang="en-US" sz="2200" dirty="0"/>
              <a:t>項）</a:t>
            </a:r>
            <a:endParaRPr lang="en-US" altLang="ja-JP" sz="2200" dirty="0"/>
          </a:p>
          <a:p>
            <a:pPr lvl="1">
              <a:buFont typeface="Wingdings" panose="05000000000000000000" pitchFamily="2" charset="2"/>
              <a:buChar char="l"/>
            </a:pPr>
            <a:r>
              <a:rPr lang="ja-JP" altLang="en-US" sz="2200" dirty="0"/>
              <a:t>スポーツ団体ガバナンス・コード＜中央競技団体向け＞　</a:t>
            </a:r>
          </a:p>
          <a:p>
            <a:pPr marL="857250" lvl="2" indent="0">
              <a:buNone/>
            </a:pPr>
            <a:r>
              <a:rPr lang="ja-JP" altLang="en-US" sz="2000" dirty="0"/>
              <a:t>原則</a:t>
            </a:r>
            <a:r>
              <a:rPr lang="en-US" altLang="ja-JP" sz="2000" dirty="0"/>
              <a:t>11</a:t>
            </a:r>
            <a:r>
              <a:rPr lang="ja-JP" altLang="en-US" sz="2000" dirty="0"/>
              <a:t>　選手，指導者等との間の紛争の迅速かつ適正な解決に取り組むべきである。</a:t>
            </a:r>
          </a:p>
          <a:p>
            <a:pPr marL="1314450" lvl="3" indent="0">
              <a:buNone/>
            </a:pPr>
            <a:r>
              <a:rPr lang="en-US" altLang="ja-JP" sz="1800" dirty="0"/>
              <a:t>(1) NF </a:t>
            </a:r>
            <a:r>
              <a:rPr lang="ja-JP" altLang="en-US" sz="1800" dirty="0"/>
              <a:t>における懲罰や紛争について，公益財団法人日本スポーツ仲裁機構によるスポーツ仲裁を利用できるよう自動応諾条項を定めること</a:t>
            </a:r>
          </a:p>
          <a:p>
            <a:pPr marL="1314450" lvl="3" indent="0">
              <a:buNone/>
            </a:pPr>
            <a:r>
              <a:rPr lang="en-US" altLang="ja-JP" sz="1800" dirty="0"/>
              <a:t>(2) </a:t>
            </a:r>
            <a:r>
              <a:rPr lang="ja-JP" altLang="en-US" sz="1800" dirty="0"/>
              <a:t>スポーツ仲裁の利用が可能であることを処分対象者に通知すること</a:t>
            </a:r>
          </a:p>
          <a:p>
            <a:pPr lvl="1">
              <a:buFont typeface="Wingdings" panose="05000000000000000000" pitchFamily="2" charset="2"/>
              <a:buChar char="l"/>
            </a:pPr>
            <a:endParaRPr lang="en-US" altLang="ja-JP" sz="2200" dirty="0"/>
          </a:p>
        </p:txBody>
      </p:sp>
    </p:spTree>
    <p:extLst>
      <p:ext uri="{BB962C8B-B14F-4D97-AF65-F5344CB8AC3E}">
        <p14:creationId xmlns:p14="http://schemas.microsoft.com/office/powerpoint/2010/main" val="6186744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46744" y="798431"/>
            <a:ext cx="8911687" cy="1280890"/>
          </a:xfrm>
        </p:spPr>
        <p:txBody>
          <a:bodyPr/>
          <a:lstStyle/>
          <a:p>
            <a:r>
              <a:rPr lang="ja-JP" altLang="en-US" dirty="0"/>
              <a:t>コンプライアンスとは？</a:t>
            </a:r>
            <a:endParaRPr kumimoji="1" lang="ja-JP" altLang="en-US" dirty="0"/>
          </a:p>
        </p:txBody>
      </p:sp>
      <p:sp>
        <p:nvSpPr>
          <p:cNvPr id="8" name="コンテンツ プレースホルダー 2"/>
          <p:cNvSpPr>
            <a:spLocks noGrp="1"/>
          </p:cNvSpPr>
          <p:nvPr>
            <p:ph idx="1"/>
          </p:nvPr>
        </p:nvSpPr>
        <p:spPr>
          <a:xfrm>
            <a:off x="2228239" y="2768600"/>
            <a:ext cx="8816524" cy="1320800"/>
          </a:xfrm>
        </p:spPr>
        <p:txBody>
          <a:bodyPr>
            <a:noAutofit/>
          </a:bodyPr>
          <a:lstStyle/>
          <a:p>
            <a:pPr marL="0" indent="0" algn="ctr">
              <a:buNone/>
            </a:pPr>
            <a:r>
              <a:rPr lang="ja-JP" altLang="en-US" sz="3600" dirty="0"/>
              <a:t>「コンプライアンス」＝法令遵守</a:t>
            </a:r>
            <a:endParaRPr lang="en-US" altLang="ja-JP" sz="3600" dirty="0"/>
          </a:p>
        </p:txBody>
      </p:sp>
      <p:sp>
        <p:nvSpPr>
          <p:cNvPr id="3" name="矢印: 下 2">
            <a:extLst>
              <a:ext uri="{FF2B5EF4-FFF2-40B4-BE49-F238E27FC236}">
                <a16:creationId xmlns:a16="http://schemas.microsoft.com/office/drawing/2014/main" id="{83AB91B1-5840-4FBC-A63B-5A98E6BFF0EE}"/>
              </a:ext>
            </a:extLst>
          </p:cNvPr>
          <p:cNvSpPr/>
          <p:nvPr/>
        </p:nvSpPr>
        <p:spPr>
          <a:xfrm>
            <a:off x="5589838" y="3866630"/>
            <a:ext cx="3013023" cy="445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3B458592-4728-48B5-A858-81C4968730F5}"/>
              </a:ext>
            </a:extLst>
          </p:cNvPr>
          <p:cNvSpPr txBox="1">
            <a:spLocks/>
          </p:cNvSpPr>
          <p:nvPr/>
        </p:nvSpPr>
        <p:spPr>
          <a:xfrm>
            <a:off x="3186852" y="4519030"/>
            <a:ext cx="8816524" cy="1594787"/>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法令を遵守することは当然のことでは？</a:t>
            </a:r>
            <a:endParaRPr lang="en-US" altLang="ja-JP" sz="2400" dirty="0"/>
          </a:p>
          <a:p>
            <a:r>
              <a:rPr lang="ja-JP" altLang="en-US" sz="2400" dirty="0"/>
              <a:t>法令を守っていればそれでいいの？</a:t>
            </a:r>
            <a:endParaRPr lang="en-US" altLang="ja-JP" sz="2400" dirty="0"/>
          </a:p>
        </p:txBody>
      </p:sp>
    </p:spTree>
    <p:extLst>
      <p:ext uri="{BB962C8B-B14F-4D97-AF65-F5344CB8AC3E}">
        <p14:creationId xmlns:p14="http://schemas.microsoft.com/office/powerpoint/2010/main" val="22012489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コンプライアンスとは？</a:t>
            </a:r>
            <a:endParaRPr kumimoji="1" lang="ja-JP" altLang="en-US" dirty="0"/>
          </a:p>
        </p:txBody>
      </p:sp>
      <p:sp>
        <p:nvSpPr>
          <p:cNvPr id="8" name="コンテンツ プレースホルダー 2"/>
          <p:cNvSpPr>
            <a:spLocks noGrp="1"/>
          </p:cNvSpPr>
          <p:nvPr>
            <p:ph idx="1"/>
          </p:nvPr>
        </p:nvSpPr>
        <p:spPr>
          <a:xfrm>
            <a:off x="2847076" y="1732766"/>
            <a:ext cx="8816524" cy="1320800"/>
          </a:xfrm>
        </p:spPr>
        <p:txBody>
          <a:bodyPr>
            <a:noAutofit/>
          </a:bodyPr>
          <a:lstStyle/>
          <a:p>
            <a:pPr marL="0" indent="0">
              <a:buNone/>
            </a:pPr>
            <a:r>
              <a:rPr lang="en-US" altLang="ja-JP" sz="2400" dirty="0"/>
              <a:t>compliance</a:t>
            </a:r>
            <a:r>
              <a:rPr lang="ja-JP" altLang="en-US" sz="2400" dirty="0"/>
              <a:t>（名詞）</a:t>
            </a:r>
            <a:endParaRPr lang="en-US" altLang="ja-JP" sz="2400" dirty="0"/>
          </a:p>
          <a:p>
            <a:pPr marL="0" indent="0">
              <a:buNone/>
            </a:pPr>
            <a:r>
              <a:rPr lang="en-US" altLang="ja-JP" sz="2400" dirty="0"/>
              <a:t>=(</a:t>
            </a:r>
            <a:r>
              <a:rPr lang="ja-JP" altLang="en-US" sz="2400" dirty="0"/>
              <a:t>要求・命令などに</a:t>
            </a:r>
            <a:r>
              <a:rPr lang="en-US" altLang="ja-JP" sz="2400" dirty="0"/>
              <a:t>)</a:t>
            </a:r>
            <a:r>
              <a:rPr lang="ja-JP" altLang="en-US" sz="2400" dirty="0"/>
              <a:t>応じること、応諾、追従、人の願いなどをすぐ受けいれること、迎合性、人のよさ、親切</a:t>
            </a:r>
            <a:endParaRPr lang="en-US" altLang="ja-JP" sz="2400" dirty="0"/>
          </a:p>
        </p:txBody>
      </p:sp>
      <p:sp>
        <p:nvSpPr>
          <p:cNvPr id="5" name="コンテンツ プレースホルダー 2">
            <a:extLst>
              <a:ext uri="{FF2B5EF4-FFF2-40B4-BE49-F238E27FC236}">
                <a16:creationId xmlns:a16="http://schemas.microsoft.com/office/drawing/2014/main" id="{52298015-E938-4B4C-9DEA-3A44F58C2A61}"/>
              </a:ext>
            </a:extLst>
          </p:cNvPr>
          <p:cNvSpPr txBox="1">
            <a:spLocks/>
          </p:cNvSpPr>
          <p:nvPr/>
        </p:nvSpPr>
        <p:spPr>
          <a:xfrm>
            <a:off x="2847076" y="3131695"/>
            <a:ext cx="8816524" cy="113009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2400" dirty="0"/>
              <a:t>comply</a:t>
            </a:r>
            <a:r>
              <a:rPr lang="ja-JP" altLang="en-US" sz="2400" dirty="0"/>
              <a:t>（動詞）</a:t>
            </a:r>
            <a:endParaRPr lang="en-US" altLang="ja-JP" sz="2400" dirty="0"/>
          </a:p>
          <a:p>
            <a:pPr marL="0" indent="0">
              <a:buFont typeface="Wingdings 3" charset="2"/>
              <a:buNone/>
            </a:pPr>
            <a:r>
              <a:rPr lang="en-US" altLang="ja-JP" sz="2400" dirty="0"/>
              <a:t>=</a:t>
            </a:r>
            <a:r>
              <a:rPr lang="ja-JP" altLang="en-US" sz="2400" dirty="0"/>
              <a:t>応じる、満たす</a:t>
            </a:r>
            <a:endParaRPr lang="en-US" altLang="ja-JP" sz="2400" dirty="0"/>
          </a:p>
        </p:txBody>
      </p:sp>
      <p:sp>
        <p:nvSpPr>
          <p:cNvPr id="3" name="矢印: 下 2">
            <a:extLst>
              <a:ext uri="{FF2B5EF4-FFF2-40B4-BE49-F238E27FC236}">
                <a16:creationId xmlns:a16="http://schemas.microsoft.com/office/drawing/2014/main" id="{83AB91B1-5840-4FBC-A63B-5A98E6BFF0EE}"/>
              </a:ext>
            </a:extLst>
          </p:cNvPr>
          <p:cNvSpPr/>
          <p:nvPr/>
        </p:nvSpPr>
        <p:spPr>
          <a:xfrm>
            <a:off x="5985163" y="4339916"/>
            <a:ext cx="3013023" cy="445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3B458592-4728-48B5-A858-81C4968730F5}"/>
              </a:ext>
            </a:extLst>
          </p:cNvPr>
          <p:cNvSpPr txBox="1">
            <a:spLocks/>
          </p:cNvSpPr>
          <p:nvPr/>
        </p:nvSpPr>
        <p:spPr>
          <a:xfrm>
            <a:off x="2782421" y="5133434"/>
            <a:ext cx="8816524" cy="1130092"/>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Font typeface="Wingdings 3" charset="2"/>
              <a:buNone/>
            </a:pPr>
            <a:r>
              <a:rPr lang="ja-JP" altLang="en-US" sz="2800" b="1" dirty="0"/>
              <a:t>（団体として）何に応じるのか？何を満たすのか？</a:t>
            </a:r>
            <a:endParaRPr lang="en-US" altLang="ja-JP" sz="2800" b="1" dirty="0"/>
          </a:p>
        </p:txBody>
      </p:sp>
    </p:spTree>
    <p:extLst>
      <p:ext uri="{BB962C8B-B14F-4D97-AF65-F5344CB8AC3E}">
        <p14:creationId xmlns:p14="http://schemas.microsoft.com/office/powerpoint/2010/main" val="1940971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2">
            <a:extLst>
              <a:ext uri="{FF2B5EF4-FFF2-40B4-BE49-F238E27FC236}">
                <a16:creationId xmlns:a16="http://schemas.microsoft.com/office/drawing/2014/main" id="{DDCCC89C-4E20-4105-9E26-FD1A5F47F84A}"/>
              </a:ext>
            </a:extLst>
          </p:cNvPr>
          <p:cNvSpPr>
            <a:spLocks noChangeArrowheads="1"/>
          </p:cNvSpPr>
          <p:nvPr/>
        </p:nvSpPr>
        <p:spPr bwMode="auto">
          <a:xfrm>
            <a:off x="2912534" y="1949978"/>
            <a:ext cx="8239890" cy="4222433"/>
          </a:xfrm>
          <a:prstGeom prst="roundRect">
            <a:avLst>
              <a:gd name="adj" fmla="val 10060"/>
            </a:avLst>
          </a:prstGeom>
          <a:solidFill>
            <a:schemeClr val="accent1">
              <a:lumMod val="20000"/>
              <a:lumOff val="80000"/>
            </a:schemeClr>
          </a:solidFill>
          <a:ln>
            <a:solidFill>
              <a:schemeClr val="tx1"/>
            </a:solidFill>
          </a:ln>
        </p:spPr>
        <p:txBody>
          <a:bodyPr anchor="ctr"/>
          <a:lstStyle>
            <a:lvl1pPr>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1pPr>
            <a:lvl2pPr marL="742950" indent="-28575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2pPr>
            <a:lvl3pPr marL="11430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3pPr>
            <a:lvl4pPr marL="16002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4pPr>
            <a:lvl5pPr marL="20574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5pPr>
            <a:lvl6pPr marL="25146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6pPr>
            <a:lvl7pPr marL="29718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7pPr>
            <a:lvl8pPr marL="34290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8pPr>
            <a:lvl9pPr marL="38862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9pPr>
          </a:lstStyle>
          <a:p>
            <a:pPr algn="ctr" eaLnBrk="1" hangingPunct="1">
              <a:lnSpc>
                <a:spcPct val="100000"/>
              </a:lnSpc>
              <a:spcBef>
                <a:spcPct val="0"/>
              </a:spcBef>
              <a:buFont typeface="Arial" panose="020B0604020202020204" pitchFamily="34" charset="0"/>
              <a:buNone/>
            </a:pPr>
            <a:endParaRPr lang="ja-JP" altLang="en-US">
              <a:solidFill>
                <a:srgbClr val="626262"/>
              </a:solidFill>
              <a:latin typeface="Calibri" panose="020F0502020204030204" pitchFamily="34" charset="0"/>
            </a:endParaRPr>
          </a:p>
        </p:txBody>
      </p:sp>
      <p:sp>
        <p:nvSpPr>
          <p:cNvPr id="10" name="タイトル 1">
            <a:extLst>
              <a:ext uri="{FF2B5EF4-FFF2-40B4-BE49-F238E27FC236}">
                <a16:creationId xmlns:a16="http://schemas.microsoft.com/office/drawing/2014/main" id="{7187D2BF-6A22-4214-AC61-33686F9BA380}"/>
              </a:ext>
            </a:extLst>
          </p:cNvPr>
          <p:cNvSpPr>
            <a:spLocks noGrp="1"/>
          </p:cNvSpPr>
          <p:nvPr>
            <p:ph type="title"/>
          </p:nvPr>
        </p:nvSpPr>
        <p:spPr>
          <a:xfrm>
            <a:off x="1905770" y="629178"/>
            <a:ext cx="8596668" cy="1320800"/>
          </a:xfrm>
        </p:spPr>
        <p:txBody>
          <a:bodyPr/>
          <a:lstStyle/>
          <a:p>
            <a:r>
              <a:rPr lang="ja-JP" altLang="en-US" dirty="0"/>
              <a:t>コンプライアンスとは？</a:t>
            </a:r>
            <a:endParaRPr kumimoji="1" lang="ja-JP" altLang="en-US" dirty="0"/>
          </a:p>
        </p:txBody>
      </p:sp>
      <p:sp>
        <p:nvSpPr>
          <p:cNvPr id="6" name="角丸四角形 12">
            <a:extLst>
              <a:ext uri="{FF2B5EF4-FFF2-40B4-BE49-F238E27FC236}">
                <a16:creationId xmlns:a16="http://schemas.microsoft.com/office/drawing/2014/main" id="{DC57FC7A-B99B-4DF6-8B1B-9067C8F0224C}"/>
              </a:ext>
            </a:extLst>
          </p:cNvPr>
          <p:cNvSpPr>
            <a:spLocks noChangeArrowheads="1"/>
          </p:cNvSpPr>
          <p:nvPr/>
        </p:nvSpPr>
        <p:spPr bwMode="auto">
          <a:xfrm>
            <a:off x="4964693" y="3353012"/>
            <a:ext cx="3941130" cy="1422611"/>
          </a:xfrm>
          <a:prstGeom prst="roundRect">
            <a:avLst>
              <a:gd name="adj" fmla="val 10060"/>
            </a:avLst>
          </a:prstGeom>
          <a:solidFill>
            <a:srgbClr val="FFC000"/>
          </a:solidFill>
          <a:ln>
            <a:solidFill>
              <a:schemeClr val="tx1"/>
            </a:solidFill>
          </a:ln>
        </p:spPr>
        <p:txBody>
          <a:bodyPr anchor="ctr"/>
          <a:lstStyle>
            <a:lvl1pPr>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1pPr>
            <a:lvl2pPr marL="742950" indent="-28575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2pPr>
            <a:lvl3pPr marL="11430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3pPr>
            <a:lvl4pPr marL="16002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4pPr>
            <a:lvl5pPr marL="2057400" indent="-228600">
              <a:lnSpc>
                <a:spcPct val="150000"/>
              </a:lnSpc>
              <a:spcBef>
                <a:spcPct val="20000"/>
              </a:spcBef>
              <a:buChar char="»"/>
              <a:defRPr>
                <a:solidFill>
                  <a:srgbClr val="595959"/>
                </a:solidFill>
                <a:latin typeface="メイリオ" panose="020B0604030504040204" pitchFamily="50" charset="-128"/>
                <a:ea typeface="メイリオ" panose="020B0604030504040204" pitchFamily="50" charset="-128"/>
              </a:defRPr>
            </a:lvl5pPr>
            <a:lvl6pPr marL="25146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6pPr>
            <a:lvl7pPr marL="29718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7pPr>
            <a:lvl8pPr marL="34290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8pPr>
            <a:lvl9pPr marL="3886200" indent="-228600" eaLnBrk="0" fontAlgn="base" hangingPunct="0">
              <a:lnSpc>
                <a:spcPct val="150000"/>
              </a:lnSpc>
              <a:spcBef>
                <a:spcPct val="20000"/>
              </a:spcBef>
              <a:spcAft>
                <a:spcPct val="0"/>
              </a:spcAft>
              <a:buFont typeface="Arial" panose="020B0604020202020204" pitchFamily="34" charset="0"/>
              <a:buChar char="»"/>
              <a:defRPr>
                <a:solidFill>
                  <a:srgbClr val="595959"/>
                </a:solidFill>
                <a:latin typeface="メイリオ" panose="020B0604030504040204" pitchFamily="50" charset="-128"/>
                <a:ea typeface="メイリオ" panose="020B0604030504040204" pitchFamily="50" charset="-128"/>
              </a:defRPr>
            </a:lvl9pPr>
          </a:lstStyle>
          <a:p>
            <a:pPr algn="ctr" eaLnBrk="1" hangingPunct="1">
              <a:lnSpc>
                <a:spcPct val="100000"/>
              </a:lnSpc>
              <a:spcBef>
                <a:spcPct val="0"/>
              </a:spcBef>
              <a:buFont typeface="Arial" panose="020B0604020202020204" pitchFamily="34" charset="0"/>
              <a:buNone/>
            </a:pPr>
            <a:r>
              <a:rPr lang="ja-JP" altLang="en-US" sz="3200" dirty="0">
                <a:solidFill>
                  <a:schemeClr val="tx1"/>
                </a:solidFill>
                <a:latin typeface="Calibri" panose="020F0502020204030204" pitchFamily="34" charset="0"/>
              </a:rPr>
              <a:t>法令遵守</a:t>
            </a:r>
          </a:p>
        </p:txBody>
      </p:sp>
      <p:sp>
        <p:nvSpPr>
          <p:cNvPr id="2" name="テキスト ボックス 1">
            <a:extLst>
              <a:ext uri="{FF2B5EF4-FFF2-40B4-BE49-F238E27FC236}">
                <a16:creationId xmlns:a16="http://schemas.microsoft.com/office/drawing/2014/main" id="{87623AFA-DF1F-4C9A-BA0D-F8E4890A4516}"/>
              </a:ext>
            </a:extLst>
          </p:cNvPr>
          <p:cNvSpPr txBox="1"/>
          <p:nvPr/>
        </p:nvSpPr>
        <p:spPr>
          <a:xfrm>
            <a:off x="5294261" y="2260418"/>
            <a:ext cx="3476435" cy="584775"/>
          </a:xfrm>
          <a:prstGeom prst="rect">
            <a:avLst/>
          </a:prstGeom>
          <a:noFill/>
        </p:spPr>
        <p:txBody>
          <a:bodyPr wrap="square" rtlCol="0">
            <a:spAutoFit/>
          </a:bodyPr>
          <a:lstStyle/>
          <a:p>
            <a:pPr algn="ctr"/>
            <a:r>
              <a:rPr kumimoji="1" lang="ja-JP" altLang="en-US" sz="3200" dirty="0"/>
              <a:t>社会からの要請</a:t>
            </a:r>
          </a:p>
        </p:txBody>
      </p:sp>
      <p:sp>
        <p:nvSpPr>
          <p:cNvPr id="12" name="テキスト ボックス 11">
            <a:extLst>
              <a:ext uri="{FF2B5EF4-FFF2-40B4-BE49-F238E27FC236}">
                <a16:creationId xmlns:a16="http://schemas.microsoft.com/office/drawing/2014/main" id="{A2337E6D-B1A1-40E0-B46A-660CE911A14D}"/>
              </a:ext>
            </a:extLst>
          </p:cNvPr>
          <p:cNvSpPr txBox="1"/>
          <p:nvPr/>
        </p:nvSpPr>
        <p:spPr>
          <a:xfrm>
            <a:off x="2718092" y="2768237"/>
            <a:ext cx="3476435" cy="523220"/>
          </a:xfrm>
          <a:prstGeom prst="rect">
            <a:avLst/>
          </a:prstGeom>
          <a:noFill/>
        </p:spPr>
        <p:txBody>
          <a:bodyPr wrap="square" rtlCol="0">
            <a:spAutoFit/>
          </a:bodyPr>
          <a:lstStyle/>
          <a:p>
            <a:pPr algn="ctr"/>
            <a:r>
              <a:rPr kumimoji="1" lang="ja-JP" altLang="en-US" sz="2800" dirty="0"/>
              <a:t>倫理</a:t>
            </a:r>
            <a:r>
              <a:rPr lang="ja-JP" altLang="en-US" sz="2800" dirty="0"/>
              <a:t>・道徳</a:t>
            </a:r>
            <a:endParaRPr kumimoji="1" lang="ja-JP" altLang="en-US" sz="2800" dirty="0"/>
          </a:p>
        </p:txBody>
      </p:sp>
      <p:sp>
        <p:nvSpPr>
          <p:cNvPr id="13" name="テキスト ボックス 12">
            <a:extLst>
              <a:ext uri="{FF2B5EF4-FFF2-40B4-BE49-F238E27FC236}">
                <a16:creationId xmlns:a16="http://schemas.microsoft.com/office/drawing/2014/main" id="{2DF2680F-9B92-40EE-A52E-27062A5A86A4}"/>
              </a:ext>
            </a:extLst>
          </p:cNvPr>
          <p:cNvSpPr txBox="1"/>
          <p:nvPr/>
        </p:nvSpPr>
        <p:spPr>
          <a:xfrm>
            <a:off x="7870431" y="2758757"/>
            <a:ext cx="3476435" cy="523220"/>
          </a:xfrm>
          <a:prstGeom prst="rect">
            <a:avLst/>
          </a:prstGeom>
          <a:noFill/>
        </p:spPr>
        <p:txBody>
          <a:bodyPr wrap="square" rtlCol="0">
            <a:spAutoFit/>
          </a:bodyPr>
          <a:lstStyle/>
          <a:p>
            <a:pPr algn="ctr"/>
            <a:r>
              <a:rPr lang="ja-JP" altLang="en-US" sz="2800" dirty="0"/>
              <a:t>社会的常識</a:t>
            </a:r>
            <a:endParaRPr kumimoji="1" lang="ja-JP" altLang="en-US" sz="2800" dirty="0"/>
          </a:p>
        </p:txBody>
      </p:sp>
    </p:spTree>
    <p:extLst>
      <p:ext uri="{BB962C8B-B14F-4D97-AF65-F5344CB8AC3E}">
        <p14:creationId xmlns:p14="http://schemas.microsoft.com/office/powerpoint/2010/main" val="333435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D9774A82-4338-4F4F-B649-E490A1C49C50}"/>
              </a:ext>
            </a:extLst>
          </p:cNvPr>
          <p:cNvSpPr txBox="1">
            <a:spLocks/>
          </p:cNvSpPr>
          <p:nvPr/>
        </p:nvSpPr>
        <p:spPr>
          <a:xfrm>
            <a:off x="2182236" y="700240"/>
            <a:ext cx="8596668" cy="762000"/>
          </a:xfrm>
          <a:prstGeom prst="rect">
            <a:avLst/>
          </a:prstGeom>
        </p:spPr>
        <p:txBody>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solidFill>
                  <a:schemeClr val="tx1"/>
                </a:solidFill>
              </a:rPr>
              <a:t>コンプライアンスとは？</a:t>
            </a:r>
          </a:p>
        </p:txBody>
      </p:sp>
      <p:sp>
        <p:nvSpPr>
          <p:cNvPr id="12" name="コンテンツ プレースホルダー 2">
            <a:extLst>
              <a:ext uri="{FF2B5EF4-FFF2-40B4-BE49-F238E27FC236}">
                <a16:creationId xmlns:a16="http://schemas.microsoft.com/office/drawing/2014/main" id="{65C15DB2-5DE1-4DC0-B655-291AC2421DE3}"/>
              </a:ext>
            </a:extLst>
          </p:cNvPr>
          <p:cNvSpPr txBox="1">
            <a:spLocks noChangeArrowheads="1"/>
          </p:cNvSpPr>
          <p:nvPr/>
        </p:nvSpPr>
        <p:spPr>
          <a:xfrm>
            <a:off x="1691640" y="1669433"/>
            <a:ext cx="9203483" cy="77706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804863" lvl="1" indent="-347663">
              <a:lnSpc>
                <a:spcPct val="110000"/>
              </a:lnSpc>
              <a:spcAft>
                <a:spcPts val="1800"/>
              </a:spcAft>
              <a:buFont typeface="Wingdings" panose="05000000000000000000" pitchFamily="2" charset="2"/>
              <a:buChar char="n"/>
            </a:pPr>
            <a:r>
              <a:rPr lang="ja-JP" altLang="en-US" sz="2800" dirty="0"/>
              <a:t>「社会からの要請」とは？</a:t>
            </a:r>
            <a:endParaRPr lang="en-US" altLang="ja-JP" sz="2800" dirty="0"/>
          </a:p>
        </p:txBody>
      </p:sp>
      <p:sp>
        <p:nvSpPr>
          <p:cNvPr id="13" name="コンテンツ プレースホルダー 2">
            <a:extLst>
              <a:ext uri="{FF2B5EF4-FFF2-40B4-BE49-F238E27FC236}">
                <a16:creationId xmlns:a16="http://schemas.microsoft.com/office/drawing/2014/main" id="{45B9DA07-CB8C-4DFF-98C1-711523D63C15}"/>
              </a:ext>
            </a:extLst>
          </p:cNvPr>
          <p:cNvSpPr txBox="1">
            <a:spLocks noChangeArrowheads="1"/>
          </p:cNvSpPr>
          <p:nvPr/>
        </p:nvSpPr>
        <p:spPr bwMode="auto">
          <a:xfrm>
            <a:off x="2807889" y="2331400"/>
            <a:ext cx="7345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b="1" dirty="0">
                <a:solidFill>
                  <a:srgbClr val="595959"/>
                </a:solidFill>
                <a:latin typeface="メイリオ" panose="020B0604030504040204" pitchFamily="50" charset="-128"/>
                <a:ea typeface="メイリオ" panose="020B0604030504040204" pitchFamily="50" charset="-128"/>
              </a:rPr>
              <a:t>①</a:t>
            </a:r>
            <a:r>
              <a:rPr lang="ja-JP" altLang="ja-JP" sz="2400" b="1" dirty="0">
                <a:solidFill>
                  <a:schemeClr val="tx2"/>
                </a:solidFill>
                <a:latin typeface="メイリオ" panose="020B0604030504040204" pitchFamily="50" charset="-128"/>
                <a:ea typeface="メイリオ" panose="020B0604030504040204" pitchFamily="50" charset="-128"/>
              </a:rPr>
              <a:t>社会の一員として相応しい行動</a:t>
            </a:r>
            <a:r>
              <a:rPr lang="ja-JP" altLang="ja-JP" sz="2400" b="1" dirty="0">
                <a:solidFill>
                  <a:srgbClr val="595959"/>
                </a:solidFill>
                <a:latin typeface="メイリオ" panose="020B0604030504040204" pitchFamily="50" charset="-128"/>
                <a:ea typeface="メイリオ" panose="020B0604030504040204" pitchFamily="50" charset="-128"/>
              </a:rPr>
              <a:t>をする</a:t>
            </a:r>
          </a:p>
        </p:txBody>
      </p:sp>
      <p:sp>
        <p:nvSpPr>
          <p:cNvPr id="14" name="コンテンツ プレースホルダー 2">
            <a:extLst>
              <a:ext uri="{FF2B5EF4-FFF2-40B4-BE49-F238E27FC236}">
                <a16:creationId xmlns:a16="http://schemas.microsoft.com/office/drawing/2014/main" id="{F0B42D8D-1FE1-4507-B37F-F28E60DD31CF}"/>
              </a:ext>
            </a:extLst>
          </p:cNvPr>
          <p:cNvSpPr txBox="1">
            <a:spLocks noChangeArrowheads="1"/>
          </p:cNvSpPr>
          <p:nvPr/>
        </p:nvSpPr>
        <p:spPr bwMode="auto">
          <a:xfrm>
            <a:off x="2807889" y="4289899"/>
            <a:ext cx="7345362"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a:spcBef>
                <a:spcPct val="20000"/>
              </a:spcBef>
            </a:pPr>
            <a:r>
              <a:rPr lang="ja-JP" altLang="en-US" sz="2400" b="1" dirty="0">
                <a:solidFill>
                  <a:srgbClr val="595959"/>
                </a:solidFill>
                <a:latin typeface="メイリオ" panose="020B0604030504040204" pitchFamily="50" charset="-128"/>
                <a:ea typeface="メイリオ" panose="020B0604030504040204" pitchFamily="50" charset="-128"/>
              </a:rPr>
              <a:t>②</a:t>
            </a:r>
            <a:r>
              <a:rPr lang="ja-JP" altLang="ja-JP" sz="2400" b="1" dirty="0">
                <a:solidFill>
                  <a:schemeClr val="tx2"/>
                </a:solidFill>
                <a:latin typeface="メイリオ" panose="020B0604030504040204" pitchFamily="50" charset="-128"/>
                <a:ea typeface="メイリオ" panose="020B0604030504040204" pitchFamily="50" charset="-128"/>
              </a:rPr>
              <a:t>社会での自らの役割を誠実に果たす</a:t>
            </a:r>
            <a:endParaRPr lang="ja-JP" altLang="ja-JP" sz="2400" b="1" dirty="0">
              <a:solidFill>
                <a:srgbClr val="595959"/>
              </a:solidFill>
              <a:latin typeface="メイリオ" panose="020B0604030504040204" pitchFamily="50" charset="-128"/>
              <a:ea typeface="メイリオ" panose="020B0604030504040204" pitchFamily="50" charset="-128"/>
            </a:endParaRPr>
          </a:p>
        </p:txBody>
      </p:sp>
      <p:sp>
        <p:nvSpPr>
          <p:cNvPr id="15" name="コンテンツ プレースホルダー 2">
            <a:extLst>
              <a:ext uri="{FF2B5EF4-FFF2-40B4-BE49-F238E27FC236}">
                <a16:creationId xmlns:a16="http://schemas.microsoft.com/office/drawing/2014/main" id="{999A4624-C05F-44C4-8841-93DAB6E226D9}"/>
              </a:ext>
            </a:extLst>
          </p:cNvPr>
          <p:cNvSpPr txBox="1">
            <a:spLocks noChangeArrowheads="1"/>
          </p:cNvSpPr>
          <p:nvPr/>
        </p:nvSpPr>
        <p:spPr bwMode="auto">
          <a:xfrm>
            <a:off x="2960289" y="2764787"/>
            <a:ext cx="7345362" cy="144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・法令の遵守</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・団体内規則の遵守</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・社会倫理の遵守</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endParaRPr lang="ja-JP" altLang="ja-JP" sz="2400" dirty="0">
              <a:solidFill>
                <a:srgbClr val="595959"/>
              </a:solidFill>
              <a:latin typeface="メイリオ" panose="020B0604030504040204" pitchFamily="50" charset="-128"/>
              <a:ea typeface="メイリオ" panose="020B0604030504040204" pitchFamily="50" charset="-128"/>
            </a:endParaRPr>
          </a:p>
        </p:txBody>
      </p:sp>
      <p:sp>
        <p:nvSpPr>
          <p:cNvPr id="16" name="コンテンツ プレースホルダー 2">
            <a:extLst>
              <a:ext uri="{FF2B5EF4-FFF2-40B4-BE49-F238E27FC236}">
                <a16:creationId xmlns:a16="http://schemas.microsoft.com/office/drawing/2014/main" id="{80BF5ED8-F93B-486F-ABA4-AD5AE01E5AFA}"/>
              </a:ext>
            </a:extLst>
          </p:cNvPr>
          <p:cNvSpPr txBox="1">
            <a:spLocks noChangeArrowheads="1"/>
          </p:cNvSpPr>
          <p:nvPr/>
        </p:nvSpPr>
        <p:spPr bwMode="auto">
          <a:xfrm>
            <a:off x="2960289" y="4800690"/>
            <a:ext cx="9490329" cy="144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50" charset="-128"/>
              </a:defRPr>
            </a:lvl1pPr>
            <a:lvl2pPr marL="742950" indent="-285750">
              <a:defRPr>
                <a:solidFill>
                  <a:schemeClr val="tx1"/>
                </a:solidFill>
                <a:latin typeface="Calibri" panose="020F0502020204030204" pitchFamily="34" charset="0"/>
                <a:ea typeface="ＭＳ Ｐゴシック" panose="020B0600070205080204" pitchFamily="50" charset="-128"/>
              </a:defRPr>
            </a:lvl2pPr>
            <a:lvl3pPr marL="1143000" indent="-228600">
              <a:defRPr>
                <a:solidFill>
                  <a:schemeClr val="tx1"/>
                </a:solidFill>
                <a:latin typeface="Calibri" panose="020F0502020204030204" pitchFamily="34" charset="0"/>
                <a:ea typeface="ＭＳ Ｐゴシック" panose="020B0600070205080204" pitchFamily="50" charset="-128"/>
              </a:defRPr>
            </a:lvl3pPr>
            <a:lvl4pPr marL="1600200" indent="-228600">
              <a:defRPr>
                <a:solidFill>
                  <a:schemeClr val="tx1"/>
                </a:solidFill>
                <a:latin typeface="Calibri" panose="020F0502020204030204" pitchFamily="34" charset="0"/>
                <a:ea typeface="ＭＳ Ｐゴシック" panose="020B0600070205080204" pitchFamily="50" charset="-128"/>
              </a:defRPr>
            </a:lvl4pPr>
            <a:lvl5pPr marL="2057400" indent="-22860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・なぜそのスポーツ団体が存在するのか？その存在価値は？</a:t>
            </a:r>
            <a:endParaRPr lang="en-US" altLang="ja-JP" sz="2400" dirty="0">
              <a:solidFill>
                <a:srgbClr val="595959"/>
              </a:solidFill>
              <a:latin typeface="メイリオ" panose="020B0604030504040204" pitchFamily="50" charset="-128"/>
              <a:ea typeface="メイリオ" panose="020B0604030504040204" pitchFamily="50" charset="-128"/>
            </a:endParaRPr>
          </a:p>
          <a:p>
            <a:pPr eaLnBrk="1" hangingPunct="1">
              <a:spcBef>
                <a:spcPct val="20000"/>
              </a:spcBef>
            </a:pPr>
            <a:r>
              <a:rPr lang="ja-JP" altLang="en-US" sz="2400" dirty="0">
                <a:solidFill>
                  <a:srgbClr val="595959"/>
                </a:solidFill>
                <a:latin typeface="メイリオ" panose="020B0604030504040204" pitchFamily="50" charset="-128"/>
                <a:ea typeface="メイリオ" panose="020B0604030504040204" pitchFamily="50" charset="-128"/>
              </a:rPr>
              <a:t>・スポーツ団体が社会に対し「応じる」「満たす」ものはなにか？</a:t>
            </a:r>
            <a:endParaRPr lang="ja-JP" altLang="ja-JP" sz="2400" dirty="0">
              <a:solidFill>
                <a:srgbClr val="595959"/>
              </a:solidFill>
              <a:latin typeface="メイリオ" panose="020B0604030504040204" pitchFamily="50" charset="-128"/>
              <a:ea typeface="メイリオ" panose="020B0604030504040204" pitchFamily="50" charset="-128"/>
            </a:endParaRPr>
          </a:p>
        </p:txBody>
      </p:sp>
    </p:spTree>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3.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4.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Wisp</Template>
  <TotalTime>18</TotalTime>
  <Words>4282</Words>
  <Application>Microsoft Office PowerPoint</Application>
  <PresentationFormat>ワイド画面</PresentationFormat>
  <Paragraphs>320</Paragraphs>
  <Slides>34</Slides>
  <Notes>27</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34</vt:i4>
      </vt:variant>
    </vt:vector>
  </HeadingPairs>
  <TitlesOfParts>
    <vt:vector size="47" baseType="lpstr">
      <vt:lpstr>���C���I</vt:lpstr>
      <vt:lpstr>Meiryo UI</vt:lpstr>
      <vt:lpstr>ＭＳ Ｐゴシック</vt:lpstr>
      <vt:lpstr>ＭＳ 明朝</vt:lpstr>
      <vt:lpstr>メイリオ</vt:lpstr>
      <vt:lpstr>游ゴシック</vt:lpstr>
      <vt:lpstr>Arial</vt:lpstr>
      <vt:lpstr>Calibri</vt:lpstr>
      <vt:lpstr>Cambria</vt:lpstr>
      <vt:lpstr>Century Gothic</vt:lpstr>
      <vt:lpstr>Wingdings</vt:lpstr>
      <vt:lpstr>Wingdings 3</vt:lpstr>
      <vt:lpstr>ウィスプ</vt:lpstr>
      <vt:lpstr>コンプライアンスについて ～指導者によるハラスメントを中心として～</vt:lpstr>
      <vt:lpstr>PowerPoint プレゼンテーション</vt:lpstr>
      <vt:lpstr>スポーツ仲裁について</vt:lpstr>
      <vt:lpstr>スポーツ仲裁について</vt:lpstr>
      <vt:lpstr>スポーツ仲裁について</vt:lpstr>
      <vt:lpstr>コンプライアンスとは？</vt:lpstr>
      <vt:lpstr>コンプライアンスとは？</vt:lpstr>
      <vt:lpstr>コンプライアンスとは？</vt:lpstr>
      <vt:lpstr>PowerPoint プレゼンテーション</vt:lpstr>
      <vt:lpstr>なぜコンプライアンスが求められるのか？ </vt:lpstr>
      <vt:lpstr>なぜコンプライアンスが求められるのか？ </vt:lpstr>
      <vt:lpstr>PowerPoint プレゼンテーション</vt:lpstr>
      <vt:lpstr>PowerPoint プレゼンテーション</vt:lpstr>
      <vt:lpstr>PowerPoint プレゼンテーション</vt:lpstr>
      <vt:lpstr>スポーツにおけるハラスメント</vt:lpstr>
      <vt:lpstr>スポーツにおけるハラスメント </vt:lpstr>
      <vt:lpstr>スポーツにおけるハラスメント</vt:lpstr>
      <vt:lpstr>スポーツにおけるハラスメント</vt:lpstr>
      <vt:lpstr>スポーツにおけるハラスメント ～体罰と暴力～</vt:lpstr>
      <vt:lpstr>スポーツにおけるハラスメント ～パワハラとは～</vt:lpstr>
      <vt:lpstr>スポーツにおけるハラスメント ～パワハラとは～</vt:lpstr>
      <vt:lpstr>スポーツにおけるハラスメント ～パワハラとは～</vt:lpstr>
      <vt:lpstr>指導者によるハラスメント行為の要因分析</vt:lpstr>
      <vt:lpstr>指導者によるハラスメント行為の要因分析</vt:lpstr>
      <vt:lpstr>指導者によるハラスメント行為の要因分析</vt:lpstr>
      <vt:lpstr>なぜハラスメント行為が生じるのか？ 　　～「不正のトライアングル」～</vt:lpstr>
      <vt:lpstr>指導者のハラスメント行為への対応 ～暴力のパターン～</vt:lpstr>
      <vt:lpstr>指導者のハラスメント行為への対応 ～「確信犯型」～</vt:lpstr>
      <vt:lpstr>PowerPoint プレゼンテーション</vt:lpstr>
      <vt:lpstr>指導者のハラスメント行為への対応 ～感情爆発型～</vt:lpstr>
      <vt:lpstr>指導者のハラスメント行為への対応 ～「ストレス解消型」～</vt:lpstr>
      <vt:lpstr>さいごに</vt:lpstr>
      <vt:lpstr>ご清聴ありがとうございました</vt:lpstr>
      <vt:lpstr>アンケート（2/10までに下記QRコードにてお済ませ下さい。）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スポーツ選手の 肖像権・パブリシティ権</dc:title>
  <dc:creator>衛 </dc:creator>
  <cp:lastModifiedBy>伊藤 吉太郎 / 日本体操協会</cp:lastModifiedBy>
  <cp:revision>175</cp:revision>
  <cp:lastPrinted>2023-02-03T02:05:59Z</cp:lastPrinted>
  <dcterms:created xsi:type="dcterms:W3CDTF">2019-10-20T09:50:04Z</dcterms:created>
  <dcterms:modified xsi:type="dcterms:W3CDTF">2023-02-03T02:13:29Z</dcterms:modified>
</cp:coreProperties>
</file>